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Work Sans Light"/>
      <p:regular r:id="rId35"/>
      <p:bold r:id="rId36"/>
      <p:italic r:id="rId37"/>
      <p:boldItalic r:id="rId38"/>
    </p:embeddedFont>
    <p:embeddedFont>
      <p:font typeface="Roboto Mono"/>
      <p:regular r:id="rId39"/>
      <p:bold r:id="rId40"/>
      <p:italic r:id="rId41"/>
      <p:boldItalic r:id="rId42"/>
    </p:embeddedFont>
    <p:embeddedFont>
      <p:font typeface="Sorts Mill Goudy"/>
      <p:regular r:id="rId43"/>
      <p: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20" Type="http://schemas.openxmlformats.org/officeDocument/2006/relationships/slide" Target="slides/slide16.xml"/><Relationship Id="rId42" Type="http://schemas.openxmlformats.org/officeDocument/2006/relationships/font" Target="fonts/RobotoMono-boldItalic.fntdata"/><Relationship Id="rId41" Type="http://schemas.openxmlformats.org/officeDocument/2006/relationships/font" Target="fonts/RobotoMono-italic.fntdata"/><Relationship Id="rId22" Type="http://schemas.openxmlformats.org/officeDocument/2006/relationships/slide" Target="slides/slide18.xml"/><Relationship Id="rId44" Type="http://schemas.openxmlformats.org/officeDocument/2006/relationships/font" Target="fonts/SortsMillGoudy-italic.fntdata"/><Relationship Id="rId21" Type="http://schemas.openxmlformats.org/officeDocument/2006/relationships/slide" Target="slides/slide17.xml"/><Relationship Id="rId43" Type="http://schemas.openxmlformats.org/officeDocument/2006/relationships/font" Target="fonts/SortsMillGoudy-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WorkSansLight-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WorkSansLight-italic.fntdata"/><Relationship Id="rId14" Type="http://schemas.openxmlformats.org/officeDocument/2006/relationships/slide" Target="slides/slide10.xml"/><Relationship Id="rId36" Type="http://schemas.openxmlformats.org/officeDocument/2006/relationships/font" Target="fonts/WorkSansLight-bold.fntdata"/><Relationship Id="rId17" Type="http://schemas.openxmlformats.org/officeDocument/2006/relationships/slide" Target="slides/slide13.xml"/><Relationship Id="rId39" Type="http://schemas.openxmlformats.org/officeDocument/2006/relationships/font" Target="fonts/RobotoMono-regular.fntdata"/><Relationship Id="rId16" Type="http://schemas.openxmlformats.org/officeDocument/2006/relationships/slide" Target="slides/slide12.xml"/><Relationship Id="rId38" Type="http://schemas.openxmlformats.org/officeDocument/2006/relationships/font" Target="fonts/WorkSans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fr">
                <a:solidFill>
                  <a:schemeClr val="dk1"/>
                </a:solidFill>
                <a:latin typeface="Times New Roman"/>
                <a:ea typeface="Times New Roman"/>
                <a:cs typeface="Times New Roman"/>
                <a:sym typeface="Times New Roman"/>
              </a:rPr>
              <a:t>« Bonjour, je m’appelle Fanny Saez. Aujourd’hui je vais vous présenter mon projet Bien-être &amp; Formation, c’est une application web et mobile que j’ai réalisé dans le cadre de mon stage en freelance de 2,5 mois »</a:t>
            </a:r>
            <a:endParaRPr i="1">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7cf3547372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7cf3547372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Admin → Article (1 → 0..*)</a:t>
            </a:r>
            <a:br>
              <a:rPr b="1"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Une instance d'Admin n'a </a:t>
            </a:r>
            <a:r>
              <a:rPr b="1" i="1" lang="fr">
                <a:solidFill>
                  <a:schemeClr val="dk1"/>
                </a:solidFill>
                <a:latin typeface="Times New Roman"/>
                <a:ea typeface="Times New Roman"/>
                <a:cs typeface="Times New Roman"/>
                <a:sym typeface="Times New Roman"/>
              </a:rPr>
              <a:t>aucune ou plusieurs</a:t>
            </a:r>
            <a:r>
              <a:rPr i="1" lang="fr">
                <a:solidFill>
                  <a:schemeClr val="dk1"/>
                </a:solidFill>
                <a:latin typeface="Times New Roman"/>
                <a:ea typeface="Times New Roman"/>
                <a:cs typeface="Times New Roman"/>
                <a:sym typeface="Times New Roman"/>
              </a:rPr>
              <a:t> instances d'Article. Une instance d'Article est associée à </a:t>
            </a:r>
            <a:r>
              <a:rPr b="1" i="1" lang="fr">
                <a:solidFill>
                  <a:schemeClr val="dk1"/>
                </a:solidFill>
                <a:latin typeface="Times New Roman"/>
                <a:ea typeface="Times New Roman"/>
                <a:cs typeface="Times New Roman"/>
                <a:sym typeface="Times New Roman"/>
              </a:rPr>
              <a:t>une seule</a:t>
            </a:r>
            <a:r>
              <a:rPr i="1" lang="fr">
                <a:solidFill>
                  <a:schemeClr val="dk1"/>
                </a:solidFill>
                <a:latin typeface="Times New Roman"/>
                <a:ea typeface="Times New Roman"/>
                <a:cs typeface="Times New Roman"/>
                <a:sym typeface="Times New Roman"/>
              </a:rPr>
              <a:t> instance d'Admin. Relation One-to-Many.</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Article → ContentBlock (1 → 0..*)</a:t>
            </a:r>
            <a:br>
              <a:rPr b="1"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Une instance d'Article n'a </a:t>
            </a:r>
            <a:r>
              <a:rPr b="1" i="1" lang="fr">
                <a:solidFill>
                  <a:schemeClr val="dk1"/>
                </a:solidFill>
                <a:latin typeface="Times New Roman"/>
                <a:ea typeface="Times New Roman"/>
                <a:cs typeface="Times New Roman"/>
                <a:sym typeface="Times New Roman"/>
              </a:rPr>
              <a:t>aucune ou plusieurs</a:t>
            </a:r>
            <a:r>
              <a:rPr i="1" lang="fr">
                <a:solidFill>
                  <a:schemeClr val="dk1"/>
                </a:solidFill>
                <a:latin typeface="Times New Roman"/>
                <a:ea typeface="Times New Roman"/>
                <a:cs typeface="Times New Roman"/>
                <a:sym typeface="Times New Roman"/>
              </a:rPr>
              <a:t> instances de ContentBlock. Une instance de ContentBlock appartient à </a:t>
            </a:r>
            <a:r>
              <a:rPr b="1" i="1" lang="fr">
                <a:solidFill>
                  <a:schemeClr val="dk1"/>
                </a:solidFill>
                <a:latin typeface="Times New Roman"/>
                <a:ea typeface="Times New Roman"/>
                <a:cs typeface="Times New Roman"/>
                <a:sym typeface="Times New Roman"/>
              </a:rPr>
              <a:t>une seule</a:t>
            </a:r>
            <a:r>
              <a:rPr i="1" lang="fr">
                <a:solidFill>
                  <a:schemeClr val="dk1"/>
                </a:solidFill>
                <a:latin typeface="Times New Roman"/>
                <a:ea typeface="Times New Roman"/>
                <a:cs typeface="Times New Roman"/>
                <a:sym typeface="Times New Roman"/>
              </a:rPr>
              <a:t> instance d'Article. Composition avec suppression en cascade (ON DELETE CASCADE).</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Article → Paragraph (1 → 0..*)</a:t>
            </a:r>
            <a:br>
              <a:rPr b="1"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Une instance d'Article n'a </a:t>
            </a:r>
            <a:r>
              <a:rPr b="1" i="1" lang="fr">
                <a:solidFill>
                  <a:schemeClr val="dk1"/>
                </a:solidFill>
                <a:latin typeface="Times New Roman"/>
                <a:ea typeface="Times New Roman"/>
                <a:cs typeface="Times New Roman"/>
                <a:sym typeface="Times New Roman"/>
              </a:rPr>
              <a:t>aucune ou plusieurs</a:t>
            </a:r>
            <a:r>
              <a:rPr i="1" lang="fr">
                <a:solidFill>
                  <a:schemeClr val="dk1"/>
                </a:solidFill>
                <a:latin typeface="Times New Roman"/>
                <a:ea typeface="Times New Roman"/>
                <a:cs typeface="Times New Roman"/>
                <a:sym typeface="Times New Roman"/>
              </a:rPr>
              <a:t> instances de Paragraph. Une instance de Paragraph appartient à </a:t>
            </a:r>
            <a:r>
              <a:rPr b="1" i="1" lang="fr">
                <a:solidFill>
                  <a:schemeClr val="dk1"/>
                </a:solidFill>
                <a:latin typeface="Times New Roman"/>
                <a:ea typeface="Times New Roman"/>
                <a:cs typeface="Times New Roman"/>
                <a:sym typeface="Times New Roman"/>
              </a:rPr>
              <a:t>une seule</a:t>
            </a:r>
            <a:r>
              <a:rPr i="1" lang="fr">
                <a:solidFill>
                  <a:schemeClr val="dk1"/>
                </a:solidFill>
                <a:latin typeface="Times New Roman"/>
                <a:ea typeface="Times New Roman"/>
                <a:cs typeface="Times New Roman"/>
                <a:sym typeface="Times New Roman"/>
              </a:rPr>
              <a:t> instance d'Article. Protection contre suppression accidentelle (ON DELETE RESTRICT).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ContentBlock → BlockType (1 → 1)</a:t>
            </a:r>
            <a:br>
              <a:rPr b="1"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Une instance de ContentBlock utilise </a:t>
            </a:r>
            <a:r>
              <a:rPr b="1" i="1" lang="fr">
                <a:solidFill>
                  <a:schemeClr val="dk1"/>
                </a:solidFill>
                <a:latin typeface="Times New Roman"/>
                <a:ea typeface="Times New Roman"/>
                <a:cs typeface="Times New Roman"/>
                <a:sym typeface="Times New Roman"/>
              </a:rPr>
              <a:t>une seule</a:t>
            </a:r>
            <a:r>
              <a:rPr i="1" lang="fr">
                <a:solidFill>
                  <a:schemeClr val="dk1"/>
                </a:solidFill>
                <a:latin typeface="Times New Roman"/>
                <a:ea typeface="Times New Roman"/>
                <a:cs typeface="Times New Roman"/>
                <a:sym typeface="Times New Roman"/>
              </a:rPr>
              <a:t> valeur de l'énumération BlockType. Une valeur de BlockType peut être utilisée par </a:t>
            </a:r>
            <a:r>
              <a:rPr b="1" i="1" lang="fr">
                <a:solidFill>
                  <a:schemeClr val="dk1"/>
                </a:solidFill>
                <a:latin typeface="Times New Roman"/>
                <a:ea typeface="Times New Roman"/>
                <a:cs typeface="Times New Roman"/>
                <a:sym typeface="Times New Roman"/>
              </a:rPr>
              <a:t>plusieurs</a:t>
            </a:r>
            <a:r>
              <a:rPr i="1" lang="fr">
                <a:solidFill>
                  <a:schemeClr val="dk1"/>
                </a:solidFill>
                <a:latin typeface="Times New Roman"/>
                <a:ea typeface="Times New Roman"/>
                <a:cs typeface="Times New Roman"/>
                <a:sym typeface="Times New Roman"/>
              </a:rPr>
              <a:t> instances de ContentBlock. (TEXT, IMAGE, VIDEO, AUDIO, CODE, QUOTE, TITLE, LIST, PARAGRAPH).</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User → Newsletter (0..1 → 0..1)</a:t>
            </a:r>
            <a:br>
              <a:rPr b="1"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Une instance de User n'a </a:t>
            </a:r>
            <a:r>
              <a:rPr b="1" i="1" lang="fr">
                <a:solidFill>
                  <a:schemeClr val="dk1"/>
                </a:solidFill>
                <a:latin typeface="Times New Roman"/>
                <a:ea typeface="Times New Roman"/>
                <a:cs typeface="Times New Roman"/>
                <a:sym typeface="Times New Roman"/>
              </a:rPr>
              <a:t>aucune ou une seule</a:t>
            </a:r>
            <a:r>
              <a:rPr i="1" lang="fr">
                <a:solidFill>
                  <a:schemeClr val="dk1"/>
                </a:solidFill>
                <a:latin typeface="Times New Roman"/>
                <a:ea typeface="Times New Roman"/>
                <a:cs typeface="Times New Roman"/>
                <a:sym typeface="Times New Roman"/>
              </a:rPr>
              <a:t> instance de Newsletter. Une instance de Newsletter n'a </a:t>
            </a:r>
            <a:r>
              <a:rPr b="1" i="1" lang="fr">
                <a:solidFill>
                  <a:schemeClr val="dk1"/>
                </a:solidFill>
                <a:latin typeface="Times New Roman"/>
                <a:ea typeface="Times New Roman"/>
                <a:cs typeface="Times New Roman"/>
                <a:sym typeface="Times New Roman"/>
              </a:rPr>
              <a:t>aucun ou un seul</a:t>
            </a:r>
            <a:r>
              <a:rPr i="1" lang="fr">
                <a:solidFill>
                  <a:schemeClr val="dk1"/>
                </a:solidFill>
                <a:latin typeface="Times New Roman"/>
                <a:ea typeface="Times New Roman"/>
                <a:cs typeface="Times New Roman"/>
                <a:sym typeface="Times New Roman"/>
              </a:rPr>
              <a:t> instance de User. Relation One-to-One optionnelle avec SET NULL.</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Admin → Newsletter (1 → 0..1)</a:t>
            </a:r>
            <a:br>
              <a:rPr b="1"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Une instance d'Admin gère </a:t>
            </a:r>
            <a:r>
              <a:rPr b="1" i="1" lang="fr">
                <a:solidFill>
                  <a:schemeClr val="dk1"/>
                </a:solidFill>
                <a:latin typeface="Times New Roman"/>
                <a:ea typeface="Times New Roman"/>
                <a:cs typeface="Times New Roman"/>
                <a:sym typeface="Times New Roman"/>
              </a:rPr>
              <a:t>aucune ou une seule</a:t>
            </a:r>
            <a:r>
              <a:rPr i="1" lang="fr">
                <a:solidFill>
                  <a:schemeClr val="dk1"/>
                </a:solidFill>
                <a:latin typeface="Times New Roman"/>
                <a:ea typeface="Times New Roman"/>
                <a:cs typeface="Times New Roman"/>
                <a:sym typeface="Times New Roman"/>
              </a:rPr>
              <a:t> instance de Newsletter. Une instance de Newsletter est gérée par </a:t>
            </a:r>
            <a:r>
              <a:rPr b="1" i="1" lang="fr">
                <a:solidFill>
                  <a:schemeClr val="dk1"/>
                </a:solidFill>
                <a:latin typeface="Times New Roman"/>
                <a:ea typeface="Times New Roman"/>
                <a:cs typeface="Times New Roman"/>
                <a:sym typeface="Times New Roman"/>
              </a:rPr>
              <a:t>une seule</a:t>
            </a:r>
            <a:r>
              <a:rPr i="1" lang="fr">
                <a:solidFill>
                  <a:schemeClr val="dk1"/>
                </a:solidFill>
                <a:latin typeface="Times New Roman"/>
                <a:ea typeface="Times New Roman"/>
                <a:cs typeface="Times New Roman"/>
                <a:sym typeface="Times New Roman"/>
              </a:rPr>
              <a:t> instance d'Admin. Relation One-to-One avec SET NULL.</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User → Favorites (1 → 0..*)</a:t>
            </a:r>
            <a:br>
              <a:rPr b="1"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Une instance de User possède </a:t>
            </a:r>
            <a:r>
              <a:rPr b="1" i="1" lang="fr">
                <a:solidFill>
                  <a:schemeClr val="dk1"/>
                </a:solidFill>
                <a:latin typeface="Times New Roman"/>
                <a:ea typeface="Times New Roman"/>
                <a:cs typeface="Times New Roman"/>
                <a:sym typeface="Times New Roman"/>
              </a:rPr>
              <a:t>aucune ou plusieurs</a:t>
            </a:r>
            <a:r>
              <a:rPr i="1" lang="fr">
                <a:solidFill>
                  <a:schemeClr val="dk1"/>
                </a:solidFill>
                <a:latin typeface="Times New Roman"/>
                <a:ea typeface="Times New Roman"/>
                <a:cs typeface="Times New Roman"/>
                <a:sym typeface="Times New Roman"/>
              </a:rPr>
              <a:t> instances de Favorites. Une instance de Favorites appartient à </a:t>
            </a:r>
            <a:r>
              <a:rPr b="1" i="1" lang="fr">
                <a:solidFill>
                  <a:schemeClr val="dk1"/>
                </a:solidFill>
                <a:latin typeface="Times New Roman"/>
                <a:ea typeface="Times New Roman"/>
                <a:cs typeface="Times New Roman"/>
                <a:sym typeface="Times New Roman"/>
              </a:rPr>
              <a:t>une seule</a:t>
            </a:r>
            <a:r>
              <a:rPr i="1" lang="fr">
                <a:solidFill>
                  <a:schemeClr val="dk1"/>
                </a:solidFill>
                <a:latin typeface="Times New Roman"/>
                <a:ea typeface="Times New Roman"/>
                <a:cs typeface="Times New Roman"/>
                <a:sym typeface="Times New Roman"/>
              </a:rPr>
              <a:t> instance de User. Suppression en cascade (ON DELETE CASCADE).</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Favorites → Article (0.. → 1)*</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Une instance de Favorites référence </a:t>
            </a:r>
            <a:r>
              <a:rPr b="1" i="1" lang="fr">
                <a:solidFill>
                  <a:schemeClr val="dk1"/>
                </a:solidFill>
                <a:latin typeface="Times New Roman"/>
                <a:ea typeface="Times New Roman"/>
                <a:cs typeface="Times New Roman"/>
                <a:sym typeface="Times New Roman"/>
              </a:rPr>
              <a:t>un seul</a:t>
            </a:r>
            <a:r>
              <a:rPr i="1" lang="fr">
                <a:solidFill>
                  <a:schemeClr val="dk1"/>
                </a:solidFill>
                <a:latin typeface="Times New Roman"/>
                <a:ea typeface="Times New Roman"/>
                <a:cs typeface="Times New Roman"/>
                <a:sym typeface="Times New Roman"/>
              </a:rPr>
              <a:t> instance d'Article. Une instance d'Article peut être référencée par </a:t>
            </a:r>
            <a:r>
              <a:rPr b="1" i="1" lang="fr">
                <a:solidFill>
                  <a:schemeClr val="dk1"/>
                </a:solidFill>
                <a:latin typeface="Times New Roman"/>
                <a:ea typeface="Times New Roman"/>
                <a:cs typeface="Times New Roman"/>
                <a:sym typeface="Times New Roman"/>
              </a:rPr>
              <a:t>aucune ou plusieurs</a:t>
            </a:r>
            <a:r>
              <a:rPr i="1" lang="fr">
                <a:solidFill>
                  <a:schemeClr val="dk1"/>
                </a:solidFill>
                <a:latin typeface="Times New Roman"/>
                <a:ea typeface="Times New Roman"/>
                <a:cs typeface="Times New Roman"/>
                <a:sym typeface="Times New Roman"/>
              </a:rPr>
              <a:t> instances de Favorites. Relation Many-to-One avec CASCADE.</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User ↔ Article (via Favorites) (* ↔ *)</a:t>
            </a:r>
            <a:br>
              <a:rPr b="1"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Une instance de User peut favoriser </a:t>
            </a:r>
            <a:r>
              <a:rPr b="1" i="1" lang="fr">
                <a:solidFill>
                  <a:schemeClr val="dk1"/>
                </a:solidFill>
                <a:latin typeface="Times New Roman"/>
                <a:ea typeface="Times New Roman"/>
                <a:cs typeface="Times New Roman"/>
                <a:sym typeface="Times New Roman"/>
              </a:rPr>
              <a:t>aucune ou plusieurs</a:t>
            </a:r>
            <a:r>
              <a:rPr i="1" lang="fr">
                <a:solidFill>
                  <a:schemeClr val="dk1"/>
                </a:solidFill>
                <a:latin typeface="Times New Roman"/>
                <a:ea typeface="Times New Roman"/>
                <a:cs typeface="Times New Roman"/>
                <a:sym typeface="Times New Roman"/>
              </a:rPr>
              <a:t> instances d'Article. Une instance d'Article peut être favorisée par </a:t>
            </a:r>
            <a:r>
              <a:rPr b="1" i="1" lang="fr">
                <a:solidFill>
                  <a:schemeClr val="dk1"/>
                </a:solidFill>
                <a:latin typeface="Times New Roman"/>
                <a:ea typeface="Times New Roman"/>
                <a:cs typeface="Times New Roman"/>
                <a:sym typeface="Times New Roman"/>
              </a:rPr>
              <a:t>aucun ou plusieurs</a:t>
            </a:r>
            <a:r>
              <a:rPr i="1" lang="fr">
                <a:solidFill>
                  <a:schemeClr val="dk1"/>
                </a:solidFill>
                <a:latin typeface="Times New Roman"/>
                <a:ea typeface="Times New Roman"/>
                <a:cs typeface="Times New Roman"/>
                <a:sym typeface="Times New Roman"/>
              </a:rPr>
              <a:t> instances de User. Relation Many-to-Many via la classe d'association Favorites.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Category → Article (1 → 0..*)</a:t>
            </a:r>
            <a:br>
              <a:rPr b="1"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Une instance de Category catégorise </a:t>
            </a:r>
            <a:r>
              <a:rPr b="1" i="1" lang="fr">
                <a:solidFill>
                  <a:schemeClr val="dk1"/>
                </a:solidFill>
                <a:latin typeface="Times New Roman"/>
                <a:ea typeface="Times New Roman"/>
                <a:cs typeface="Times New Roman"/>
                <a:sym typeface="Times New Roman"/>
              </a:rPr>
              <a:t>aucune ou plusieurs</a:t>
            </a:r>
            <a:r>
              <a:rPr i="1" lang="fr">
                <a:solidFill>
                  <a:schemeClr val="dk1"/>
                </a:solidFill>
                <a:latin typeface="Times New Roman"/>
                <a:ea typeface="Times New Roman"/>
                <a:cs typeface="Times New Roman"/>
                <a:sym typeface="Times New Roman"/>
              </a:rPr>
              <a:t> instances d'Article. Une instance d'Article est catégorisée par </a:t>
            </a:r>
            <a:r>
              <a:rPr b="1" i="1" lang="fr">
                <a:solidFill>
                  <a:schemeClr val="dk1"/>
                </a:solidFill>
                <a:latin typeface="Times New Roman"/>
                <a:ea typeface="Times New Roman"/>
                <a:cs typeface="Times New Roman"/>
                <a:sym typeface="Times New Roman"/>
              </a:rPr>
              <a:t>aucune ou une seule</a:t>
            </a:r>
            <a:r>
              <a:rPr i="1" lang="fr">
                <a:solidFill>
                  <a:schemeClr val="dk1"/>
                </a:solidFill>
                <a:latin typeface="Times New Roman"/>
                <a:ea typeface="Times New Roman"/>
                <a:cs typeface="Times New Roman"/>
                <a:sym typeface="Times New Roman"/>
              </a:rPr>
              <a:t> instance de Category. Relation One-to-Many avec SET NULL.</a:t>
            </a:r>
            <a:endParaRPr i="1">
              <a:solidFill>
                <a:schemeClr val="dk1"/>
              </a:solidFill>
              <a:latin typeface="Times New Roman"/>
              <a:ea typeface="Times New Roman"/>
              <a:cs typeface="Times New Roman"/>
              <a:sym typeface="Times New Roman"/>
            </a:endParaRPr>
          </a:p>
          <a:p>
            <a:pPr indent="-177800" lvl="0" marL="177800" rtl="0" algn="just">
              <a:spcBef>
                <a:spcPts val="1200"/>
              </a:spcBef>
              <a:spcAft>
                <a:spcPts val="1200"/>
              </a:spcAft>
              <a:buClr>
                <a:schemeClr val="dk1"/>
              </a:buClr>
              <a:buSzPts val="1100"/>
              <a:buFont typeface="Arial"/>
              <a:buNone/>
            </a:pPr>
            <a:r>
              <a:t/>
            </a:r>
            <a:endParaRPr b="1" i="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83cafd744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83cafd744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Voici le </a:t>
            </a:r>
            <a:r>
              <a:rPr b="1" i="1" lang="fr">
                <a:solidFill>
                  <a:schemeClr val="dk1"/>
                </a:solidFill>
                <a:latin typeface="Times New Roman"/>
                <a:ea typeface="Times New Roman"/>
                <a:cs typeface="Times New Roman"/>
                <a:sym typeface="Times New Roman"/>
              </a:rPr>
              <a:t>schéma de base de données</a:t>
            </a:r>
            <a:r>
              <a:rPr i="1" lang="fr">
                <a:solidFill>
                  <a:schemeClr val="dk1"/>
                </a:solidFill>
                <a:latin typeface="Times New Roman"/>
                <a:ea typeface="Times New Roman"/>
                <a:cs typeface="Times New Roman"/>
                <a:sym typeface="Times New Roman"/>
              </a:rPr>
              <a:t> visualisé dans PhpMyAdmin.</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Il illustre la structure complète de la base et les relations entre les principales tables : </a:t>
            </a:r>
            <a:r>
              <a:rPr b="1" i="1" lang="fr">
                <a:solidFill>
                  <a:schemeClr val="dk1"/>
                </a:solidFill>
                <a:latin typeface="Times New Roman"/>
                <a:ea typeface="Times New Roman"/>
                <a:cs typeface="Times New Roman"/>
                <a:sym typeface="Times New Roman"/>
              </a:rPr>
              <a:t>articles</a:t>
            </a: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contenus</a:t>
            </a: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paragraphes</a:t>
            </a:r>
            <a:r>
              <a:rPr i="1" lang="fr">
                <a:solidFill>
                  <a:schemeClr val="dk1"/>
                </a:solidFill>
                <a:latin typeface="Times New Roman"/>
                <a:ea typeface="Times New Roman"/>
                <a:cs typeface="Times New Roman"/>
                <a:sym typeface="Times New Roman"/>
              </a:rPr>
              <a:t> et </a:t>
            </a:r>
            <a:r>
              <a:rPr b="1" i="1" lang="fr">
                <a:solidFill>
                  <a:schemeClr val="dk1"/>
                </a:solidFill>
                <a:latin typeface="Times New Roman"/>
                <a:ea typeface="Times New Roman"/>
                <a:cs typeface="Times New Roman"/>
                <a:sym typeface="Times New Roman"/>
              </a:rPr>
              <a:t>favoris</a:t>
            </a: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Relation Article – ContentBlock (1:N)</a:t>
            </a:r>
            <a:r>
              <a:rPr i="1" lang="fr">
                <a:solidFill>
                  <a:schemeClr val="dk1"/>
                </a:solidFill>
                <a:latin typeface="Times New Roman"/>
                <a:ea typeface="Times New Roman"/>
                <a:cs typeface="Times New Roman"/>
                <a:sym typeface="Times New Roman"/>
              </a:rPr>
              <a:t> :</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la clé étrangère articleId dans la table content_blocks fait référence à id dans la table articles.</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Cela signifie qu’un article peut avoir plusieurs blocs de contenu, et si un article est supprimé, tous ses blocs le sont aussi grâce au </a:t>
            </a:r>
            <a:r>
              <a:rPr b="1" i="1" lang="fr">
                <a:solidFill>
                  <a:schemeClr val="dk1"/>
                </a:solidFill>
                <a:latin typeface="Times New Roman"/>
                <a:ea typeface="Times New Roman"/>
                <a:cs typeface="Times New Roman"/>
                <a:sym typeface="Times New Roman"/>
              </a:rPr>
              <a:t>CASCADE</a:t>
            </a: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Relation Article – Paragraph (1:N)</a:t>
            </a:r>
            <a:r>
              <a:rPr i="1" lang="fr">
                <a:solidFill>
                  <a:schemeClr val="dk1"/>
                </a:solidFill>
                <a:latin typeface="Times New Roman"/>
                <a:ea typeface="Times New Roman"/>
                <a:cs typeface="Times New Roman"/>
                <a:sym typeface="Times New Roman"/>
              </a:rPr>
              <a:t> :</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la clé étrangère articleId dans paragraphs fait référence à id dans articles.</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Chaque article peut donc contenir plusieurs paragraphes.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Relation User – Favorite – Article (N:M)</a:t>
            </a:r>
            <a:r>
              <a:rPr i="1" lang="fr">
                <a:solidFill>
                  <a:schemeClr val="dk1"/>
                </a:solidFill>
                <a:latin typeface="Times New Roman"/>
                <a:ea typeface="Times New Roman"/>
                <a:cs typeface="Times New Roman"/>
                <a:sym typeface="Times New Roman"/>
              </a:rPr>
              <a:t> :</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la table de liaison favorites contient deux clés étrangères : userId (référence users.id) et articleId (référence articles.id).</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Une contrainte unique sur ces deux champs empêche les doublons.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Ce schéma permet une </a:t>
            </a:r>
            <a:r>
              <a:rPr b="1" i="1" lang="fr">
                <a:solidFill>
                  <a:schemeClr val="dk1"/>
                </a:solidFill>
                <a:latin typeface="Times New Roman"/>
                <a:ea typeface="Times New Roman"/>
                <a:cs typeface="Times New Roman"/>
                <a:sym typeface="Times New Roman"/>
              </a:rPr>
              <a:t>vue d’ensemble claire</a:t>
            </a:r>
            <a:r>
              <a:rPr i="1" lang="fr">
                <a:solidFill>
                  <a:schemeClr val="dk1"/>
                </a:solidFill>
                <a:latin typeface="Times New Roman"/>
                <a:ea typeface="Times New Roman"/>
                <a:cs typeface="Times New Roman"/>
                <a:sym typeface="Times New Roman"/>
              </a:rPr>
              <a:t>, garantit </a:t>
            </a:r>
            <a:r>
              <a:rPr b="1" i="1" lang="fr">
                <a:solidFill>
                  <a:schemeClr val="dk1"/>
                </a:solidFill>
                <a:latin typeface="Times New Roman"/>
                <a:ea typeface="Times New Roman"/>
                <a:cs typeface="Times New Roman"/>
                <a:sym typeface="Times New Roman"/>
              </a:rPr>
              <a:t>l’intégrité des données</a:t>
            </a:r>
            <a:r>
              <a:rPr i="1" lang="fr">
                <a:solidFill>
                  <a:schemeClr val="dk1"/>
                </a:solidFill>
                <a:latin typeface="Times New Roman"/>
                <a:ea typeface="Times New Roman"/>
                <a:cs typeface="Times New Roman"/>
                <a:sym typeface="Times New Roman"/>
              </a:rPr>
              <a:t> et facilite la </a:t>
            </a:r>
            <a:r>
              <a:rPr b="1" i="1" lang="fr">
                <a:solidFill>
                  <a:schemeClr val="dk1"/>
                </a:solidFill>
                <a:latin typeface="Times New Roman"/>
                <a:ea typeface="Times New Roman"/>
                <a:cs typeface="Times New Roman"/>
                <a:sym typeface="Times New Roman"/>
              </a:rPr>
              <a:t>maintenance</a:t>
            </a:r>
            <a:r>
              <a:rPr i="1" lang="fr">
                <a:solidFill>
                  <a:schemeClr val="dk1"/>
                </a:solidFill>
                <a:latin typeface="Times New Roman"/>
                <a:ea typeface="Times New Roman"/>
                <a:cs typeface="Times New Roman"/>
                <a:sym typeface="Times New Roman"/>
              </a:rPr>
              <a:t> du projet.</a:t>
            </a:r>
            <a:endParaRPr i="1">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t/>
            </a:r>
            <a:endParaRPr b="1" i="1"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88d673fc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88d673fc5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a:latin typeface="Times New Roman"/>
                <a:ea typeface="Times New Roman"/>
                <a:cs typeface="Times New Roman"/>
                <a:sym typeface="Times New Roman"/>
              </a:rPr>
              <a:t>Git est une gestion de version (</a:t>
            </a:r>
            <a:r>
              <a:rPr lang="fr">
                <a:latin typeface="Times New Roman"/>
                <a:ea typeface="Times New Roman"/>
                <a:cs typeface="Times New Roman"/>
                <a:sym typeface="Times New Roman"/>
              </a:rPr>
              <a:t>versioning</a:t>
            </a:r>
            <a:r>
              <a:rPr lang="fr">
                <a:latin typeface="Times New Roman"/>
                <a:ea typeface="Times New Roman"/>
                <a:cs typeface="Times New Roman"/>
                <a:sym typeface="Times New Roman"/>
              </a:rPr>
              <a:t>), il me permet de travailler sur une ou plusieurs branches pour chacune des fonctionnalités, puis des fusionné après validation</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fr">
                <a:latin typeface="Times New Roman"/>
                <a:ea typeface="Times New Roman"/>
                <a:cs typeface="Times New Roman"/>
                <a:sym typeface="Times New Roman"/>
              </a:rPr>
              <a:t>GitHub est une plateforme en ligne,  suivre les modifications et de sauvegarder chaque étape.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C’est une méthode professionnelle qui assure stabilité et traçabilité du projet.</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83cafd744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83cafd744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fr">
                <a:solidFill>
                  <a:schemeClr val="dk1"/>
                </a:solidFill>
                <a:latin typeface="Times New Roman"/>
                <a:ea typeface="Times New Roman"/>
                <a:cs typeface="Times New Roman"/>
                <a:sym typeface="Times New Roman"/>
              </a:rPr>
              <a:t>MVVC = Model – View – View Controller – Controller</a:t>
            </a: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C’est une architecture pensée pour Next.js, qui a besoin d’une couche spéciale (le </a:t>
            </a:r>
            <a:r>
              <a:rPr i="1" lang="fr">
                <a:solidFill>
                  <a:schemeClr val="dk1"/>
                </a:solidFill>
                <a:latin typeface="Times New Roman"/>
                <a:ea typeface="Times New Roman"/>
                <a:cs typeface="Times New Roman"/>
                <a:sym typeface="Times New Roman"/>
              </a:rPr>
              <a:t>View Controller</a:t>
            </a:r>
            <a:r>
              <a:rPr lang="fr">
                <a:solidFill>
                  <a:schemeClr val="dk1"/>
                </a:solidFill>
                <a:latin typeface="Times New Roman"/>
                <a:ea typeface="Times New Roman"/>
                <a:cs typeface="Times New Roman"/>
                <a:sym typeface="Times New Roman"/>
              </a:rPr>
              <a:t>) parce que son </a:t>
            </a:r>
            <a:r>
              <a:rPr b="1" lang="fr">
                <a:solidFill>
                  <a:schemeClr val="dk1"/>
                </a:solidFill>
                <a:latin typeface="Times New Roman"/>
                <a:ea typeface="Times New Roman"/>
                <a:cs typeface="Times New Roman"/>
                <a:sym typeface="Times New Roman"/>
              </a:rPr>
              <a:t>App Router</a:t>
            </a:r>
            <a:r>
              <a:rPr lang="fr">
                <a:solidFill>
                  <a:schemeClr val="dk1"/>
                </a:solidFill>
                <a:latin typeface="Times New Roman"/>
                <a:ea typeface="Times New Roman"/>
                <a:cs typeface="Times New Roman"/>
                <a:sym typeface="Times New Roman"/>
              </a:rPr>
              <a:t> et ses </a:t>
            </a:r>
            <a:r>
              <a:rPr b="1" lang="fr">
                <a:solidFill>
                  <a:schemeClr val="dk1"/>
                </a:solidFill>
                <a:latin typeface="Times New Roman"/>
                <a:ea typeface="Times New Roman"/>
                <a:cs typeface="Times New Roman"/>
                <a:sym typeface="Times New Roman"/>
              </a:rPr>
              <a:t>API intégrées</a:t>
            </a:r>
            <a:r>
              <a:rPr lang="fr">
                <a:solidFill>
                  <a:schemeClr val="dk1"/>
                </a:solidFill>
                <a:latin typeface="Times New Roman"/>
                <a:ea typeface="Times New Roman"/>
                <a:cs typeface="Times New Roman"/>
                <a:sym typeface="Times New Roman"/>
              </a:rPr>
              <a:t> jouent un rôle unique entre la Vue et le Controller.</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J’ai choisi une architecture </a:t>
            </a:r>
            <a:r>
              <a:rPr b="1" lang="fr">
                <a:solidFill>
                  <a:schemeClr val="dk1"/>
                </a:solidFill>
                <a:latin typeface="Times New Roman"/>
                <a:ea typeface="Times New Roman"/>
                <a:cs typeface="Times New Roman"/>
                <a:sym typeface="Times New Roman"/>
              </a:rPr>
              <a:t>MVVC</a:t>
            </a:r>
            <a:r>
              <a:rPr lang="fr">
                <a:solidFill>
                  <a:schemeClr val="dk1"/>
                </a:solidFill>
                <a:latin typeface="Times New Roman"/>
                <a:ea typeface="Times New Roman"/>
                <a:cs typeface="Times New Roman"/>
                <a:sym typeface="Times New Roman"/>
              </a:rPr>
              <a:t> – </a:t>
            </a:r>
            <a:r>
              <a:rPr b="1" lang="fr">
                <a:solidFill>
                  <a:schemeClr val="dk1"/>
                </a:solidFill>
                <a:latin typeface="Times New Roman"/>
                <a:ea typeface="Times New Roman"/>
                <a:cs typeface="Times New Roman"/>
                <a:sym typeface="Times New Roman"/>
              </a:rPr>
              <a:t>Model, View, View Controller</a:t>
            </a: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 </a:t>
            </a:r>
            <a:r>
              <a:rPr b="1" lang="fr">
                <a:solidFill>
                  <a:schemeClr val="dk1"/>
                </a:solidFill>
                <a:latin typeface="Times New Roman"/>
                <a:ea typeface="Times New Roman"/>
                <a:cs typeface="Times New Roman"/>
                <a:sym typeface="Times New Roman"/>
              </a:rPr>
              <a:t>La Vue</a:t>
            </a:r>
            <a:r>
              <a:rPr lang="fr">
                <a:solidFill>
                  <a:schemeClr val="dk1"/>
                </a:solidFill>
                <a:latin typeface="Times New Roman"/>
                <a:ea typeface="Times New Roman"/>
                <a:cs typeface="Times New Roman"/>
                <a:sym typeface="Times New Roman"/>
              </a:rPr>
              <a:t> correspond aux </a:t>
            </a:r>
            <a:r>
              <a:rPr b="1" lang="fr">
                <a:solidFill>
                  <a:schemeClr val="dk1"/>
                </a:solidFill>
                <a:latin typeface="Times New Roman"/>
                <a:ea typeface="Times New Roman"/>
                <a:cs typeface="Times New Roman"/>
                <a:sym typeface="Times New Roman"/>
              </a:rPr>
              <a:t>composants React</a:t>
            </a:r>
            <a:r>
              <a:rPr lang="fr">
                <a:solidFill>
                  <a:schemeClr val="dk1"/>
                </a:solidFill>
                <a:latin typeface="Times New Roman"/>
                <a:ea typeface="Times New Roman"/>
                <a:cs typeface="Times New Roman"/>
                <a:sym typeface="Times New Roman"/>
              </a:rPr>
              <a:t>,</a:t>
            </a:r>
            <a:r>
              <a:rPr b="1" lang="fr">
                <a:solidFill>
                  <a:schemeClr val="dk1"/>
                </a:solidFill>
                <a:latin typeface="Times New Roman"/>
                <a:ea typeface="Times New Roman"/>
                <a:cs typeface="Times New Roman"/>
                <a:sym typeface="Times New Roman"/>
              </a:rPr>
              <a:t> le View Controller</a:t>
            </a:r>
            <a:r>
              <a:rPr lang="fr">
                <a:solidFill>
                  <a:schemeClr val="dk1"/>
                </a:solidFill>
                <a:latin typeface="Times New Roman"/>
                <a:ea typeface="Times New Roman"/>
                <a:cs typeface="Times New Roman"/>
                <a:sym typeface="Times New Roman"/>
              </a:rPr>
              <a:t> gère la </a:t>
            </a:r>
            <a:r>
              <a:rPr b="1" lang="fr">
                <a:solidFill>
                  <a:schemeClr val="dk1"/>
                </a:solidFill>
                <a:latin typeface="Times New Roman"/>
                <a:ea typeface="Times New Roman"/>
                <a:cs typeface="Times New Roman"/>
                <a:sym typeface="Times New Roman"/>
              </a:rPr>
              <a:t>logique métier</a:t>
            </a:r>
            <a:r>
              <a:rPr lang="fr">
                <a:solidFill>
                  <a:schemeClr val="dk1"/>
                </a:solidFill>
                <a:latin typeface="Times New Roman"/>
                <a:ea typeface="Times New Roman"/>
                <a:cs typeface="Times New Roman"/>
                <a:sym typeface="Times New Roman"/>
              </a:rPr>
              <a:t> via </a:t>
            </a:r>
            <a:r>
              <a:rPr b="1" lang="fr">
                <a:solidFill>
                  <a:schemeClr val="dk1"/>
                </a:solidFill>
                <a:latin typeface="Times New Roman"/>
                <a:ea typeface="Times New Roman"/>
                <a:cs typeface="Times New Roman"/>
                <a:sym typeface="Times New Roman"/>
              </a:rPr>
              <a:t>Next.js et les API Routes</a:t>
            </a:r>
            <a:r>
              <a:rPr lang="fr">
                <a:solidFill>
                  <a:schemeClr val="dk1"/>
                </a:solidFill>
                <a:latin typeface="Times New Roman"/>
                <a:ea typeface="Times New Roman"/>
                <a:cs typeface="Times New Roman"/>
                <a:sym typeface="Times New Roman"/>
              </a:rPr>
              <a:t>, le </a:t>
            </a:r>
            <a:r>
              <a:rPr b="1" lang="fr">
                <a:solidFill>
                  <a:schemeClr val="dk1"/>
                </a:solidFill>
                <a:latin typeface="Times New Roman"/>
                <a:ea typeface="Times New Roman"/>
                <a:cs typeface="Times New Roman"/>
                <a:sym typeface="Times New Roman"/>
              </a:rPr>
              <a:t>Model</a:t>
            </a:r>
            <a:r>
              <a:rPr lang="fr">
                <a:solidFill>
                  <a:schemeClr val="dk1"/>
                </a:solidFill>
                <a:latin typeface="Times New Roman"/>
                <a:ea typeface="Times New Roman"/>
                <a:cs typeface="Times New Roman"/>
                <a:sym typeface="Times New Roman"/>
              </a:rPr>
              <a:t> est géré par</a:t>
            </a:r>
            <a:r>
              <a:rPr b="1" lang="fr">
                <a:solidFill>
                  <a:schemeClr val="dk1"/>
                </a:solidFill>
                <a:latin typeface="Times New Roman"/>
                <a:ea typeface="Times New Roman"/>
                <a:cs typeface="Times New Roman"/>
                <a:sym typeface="Times New Roman"/>
              </a:rPr>
              <a:t> Prisma et PostgreSQL</a:t>
            </a:r>
            <a:r>
              <a:rPr lang="fr">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Cette structure rend le </a:t>
            </a:r>
            <a:r>
              <a:rPr b="1" lang="fr">
                <a:solidFill>
                  <a:schemeClr val="dk1"/>
                </a:solidFill>
                <a:latin typeface="Times New Roman"/>
                <a:ea typeface="Times New Roman"/>
                <a:cs typeface="Times New Roman"/>
                <a:sym typeface="Times New Roman"/>
              </a:rPr>
              <a:t>code clair, maintenable et scalable</a:t>
            </a:r>
            <a:r>
              <a:rPr lang="fr">
                <a:solidFill>
                  <a:schemeClr val="dk1"/>
                </a:solidFill>
                <a:latin typeface="Times New Roman"/>
                <a:ea typeface="Times New Roman"/>
                <a:cs typeface="Times New Roman"/>
                <a:sym typeface="Times New Roman"/>
              </a:rPr>
              <a:t>. C’est une approche moderne adaptée à Next.js.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7cf3547372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7cf3547372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i="1" lang="fr" sz="1300">
                <a:solidFill>
                  <a:schemeClr val="dk1"/>
                </a:solidFill>
                <a:latin typeface="Times New Roman"/>
                <a:ea typeface="Times New Roman"/>
                <a:cs typeface="Times New Roman"/>
                <a:sym typeface="Times New Roman"/>
              </a:rPr>
              <a:t>Analyse de l'architecture</a:t>
            </a:r>
            <a:endParaRPr b="1" i="1" sz="1300">
              <a:solidFill>
                <a:schemeClr val="dk1"/>
              </a:solidFill>
              <a:latin typeface="Times New Roman"/>
              <a:ea typeface="Times New Roman"/>
              <a:cs typeface="Times New Roman"/>
              <a:sym typeface="Times New Roman"/>
            </a:endParaRPr>
          </a:p>
          <a:p>
            <a:pPr indent="0" lvl="0" marL="0" rtl="0" algn="l">
              <a:lnSpc>
                <a:spcPct val="115000"/>
              </a:lnSpc>
              <a:spcBef>
                <a:spcPts val="6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1. Importation des composants modulaires</a:t>
            </a:r>
            <a:endParaRPr b="1" i="1">
              <a:solidFill>
                <a:schemeClr val="dk1"/>
              </a:solidFill>
              <a:latin typeface="Times New Roman"/>
              <a:ea typeface="Times New Roman"/>
              <a:cs typeface="Times New Roman"/>
              <a:sym typeface="Times New Roman"/>
            </a:endParaRPr>
          </a:p>
          <a:p>
            <a:pPr indent="0" lvl="0" marL="0" rtl="0" algn="l">
              <a:lnSpc>
                <a:spcPct val="115000"/>
              </a:lnSpc>
              <a:spcBef>
                <a:spcPts val="6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"Chaque section de la page d'accueil est un composant séparé :"</a:t>
            </a:r>
            <a:endParaRPr i="1">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Char char="●"/>
            </a:pPr>
            <a:r>
              <a:rPr b="1" i="1" lang="fr">
                <a:solidFill>
                  <a:schemeClr val="dk1"/>
                </a:solidFill>
                <a:latin typeface="Times New Roman"/>
                <a:ea typeface="Times New Roman"/>
                <a:cs typeface="Times New Roman"/>
                <a:sym typeface="Times New Roman"/>
              </a:rPr>
              <a:t>HeroSection</a:t>
            </a:r>
            <a:r>
              <a:rPr i="1" lang="fr">
                <a:solidFill>
                  <a:schemeClr val="dk1"/>
                </a:solidFill>
                <a:latin typeface="Times New Roman"/>
                <a:ea typeface="Times New Roman"/>
                <a:cs typeface="Times New Roman"/>
                <a:sym typeface="Times New Roman"/>
              </a:rPr>
              <a:t> : Section héros principale</a:t>
            </a:r>
            <a:endParaRPr i="1">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i="1" lang="fr">
                <a:solidFill>
                  <a:schemeClr val="dk1"/>
                </a:solidFill>
                <a:latin typeface="Times New Roman"/>
                <a:ea typeface="Times New Roman"/>
                <a:cs typeface="Times New Roman"/>
                <a:sym typeface="Times New Roman"/>
              </a:rPr>
              <a:t>About</a:t>
            </a:r>
            <a:r>
              <a:rPr i="1" lang="fr">
                <a:solidFill>
                  <a:schemeClr val="dk1"/>
                </a:solidFill>
                <a:latin typeface="Times New Roman"/>
                <a:ea typeface="Times New Roman"/>
                <a:cs typeface="Times New Roman"/>
                <a:sym typeface="Times New Roman"/>
              </a:rPr>
              <a:t> : Section à propos</a:t>
            </a:r>
            <a:endParaRPr i="1">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i="1" lang="fr">
                <a:solidFill>
                  <a:schemeClr val="dk1"/>
                </a:solidFill>
                <a:latin typeface="Times New Roman"/>
                <a:ea typeface="Times New Roman"/>
                <a:cs typeface="Times New Roman"/>
                <a:sym typeface="Times New Roman"/>
              </a:rPr>
              <a:t>Marque</a:t>
            </a:r>
            <a:r>
              <a:rPr i="1" lang="fr">
                <a:solidFill>
                  <a:schemeClr val="dk1"/>
                </a:solidFill>
                <a:latin typeface="Times New Roman"/>
                <a:ea typeface="Times New Roman"/>
                <a:cs typeface="Times New Roman"/>
                <a:sym typeface="Times New Roman"/>
              </a:rPr>
              <a:t> : Section marque/branding</a:t>
            </a:r>
            <a:endParaRPr i="1">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i="1" lang="fr">
                <a:solidFill>
                  <a:schemeClr val="dk1"/>
                </a:solidFill>
                <a:latin typeface="Times New Roman"/>
                <a:ea typeface="Times New Roman"/>
                <a:cs typeface="Times New Roman"/>
                <a:sym typeface="Times New Roman"/>
              </a:rPr>
              <a:t>Process</a:t>
            </a:r>
            <a:r>
              <a:rPr i="1" lang="fr">
                <a:solidFill>
                  <a:schemeClr val="dk1"/>
                </a:solidFill>
                <a:latin typeface="Times New Roman"/>
                <a:ea typeface="Times New Roman"/>
                <a:cs typeface="Times New Roman"/>
                <a:sym typeface="Times New Roman"/>
              </a:rPr>
              <a:t> : Section processus/méthode</a:t>
            </a:r>
            <a:endParaRPr i="1">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i="1" lang="fr">
                <a:solidFill>
                  <a:schemeClr val="dk1"/>
                </a:solidFill>
                <a:latin typeface="Times New Roman"/>
                <a:ea typeface="Times New Roman"/>
                <a:cs typeface="Times New Roman"/>
                <a:sym typeface="Times New Roman"/>
              </a:rPr>
              <a:t>Testimonials</a:t>
            </a:r>
            <a:r>
              <a:rPr i="1" lang="fr">
                <a:solidFill>
                  <a:schemeClr val="dk1"/>
                </a:solidFill>
                <a:latin typeface="Times New Roman"/>
                <a:ea typeface="Times New Roman"/>
                <a:cs typeface="Times New Roman"/>
                <a:sym typeface="Times New Roman"/>
              </a:rPr>
              <a:t> : Section témoignages</a:t>
            </a:r>
            <a:endParaRPr i="1">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i="1" lang="fr">
                <a:solidFill>
                  <a:schemeClr val="dk1"/>
                </a:solidFill>
                <a:latin typeface="Times New Roman"/>
                <a:ea typeface="Times New Roman"/>
                <a:cs typeface="Times New Roman"/>
                <a:sym typeface="Times New Roman"/>
              </a:rPr>
              <a:t>MesArticles</a:t>
            </a:r>
            <a:r>
              <a:rPr i="1" lang="fr">
                <a:solidFill>
                  <a:schemeClr val="dk1"/>
                </a:solidFill>
                <a:latin typeface="Times New Roman"/>
                <a:ea typeface="Times New Roman"/>
                <a:cs typeface="Times New Roman"/>
                <a:sym typeface="Times New Roman"/>
              </a:rPr>
              <a:t> : Section articles récents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2. Structure du fichier page.js / App Router</a:t>
            </a:r>
            <a:endParaRPr b="1" i="1">
              <a:solidFill>
                <a:schemeClr val="dk1"/>
              </a:solidFill>
              <a:latin typeface="Times New Roman"/>
              <a:ea typeface="Times New Roman"/>
              <a:cs typeface="Times New Roman"/>
              <a:sym typeface="Times New Roman"/>
            </a:endParaRPr>
          </a:p>
          <a:p>
            <a:pPr indent="0" lvl="0" marL="0" rtl="0" algn="l">
              <a:lnSpc>
                <a:spcPct val="115000"/>
              </a:lnSpc>
              <a:spcBef>
                <a:spcPts val="6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"L'App Router de Next.js v13+ utilise une structure basée sur les React Server Components et les fichiers dans le dossier app/."</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Architecture expliquée :</a:t>
            </a:r>
            <a:endParaRPr b="1" i="1">
              <a:solidFill>
                <a:schemeClr val="dk1"/>
              </a:solidFill>
              <a:latin typeface="Times New Roman"/>
              <a:ea typeface="Times New Roman"/>
              <a:cs typeface="Times New Roman"/>
              <a:sym typeface="Times New Roman"/>
            </a:endParaRPr>
          </a:p>
          <a:p>
            <a:pPr indent="0" lvl="0" marL="0" rtl="0" algn="l">
              <a:lnSpc>
                <a:spcPct val="115000"/>
              </a:lnSpc>
              <a:spcBef>
                <a:spcPts val="6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Modularité :</a:t>
            </a:r>
            <a:r>
              <a:rPr i="1" lang="fr">
                <a:solidFill>
                  <a:schemeClr val="dk1"/>
                </a:solidFill>
                <a:latin typeface="Times New Roman"/>
                <a:ea typeface="Times New Roman"/>
                <a:cs typeface="Times New Roman"/>
                <a:sym typeface="Times New Roman"/>
              </a:rPr>
              <a:t> "Chaque composant a sa responsabilité propre, son style, sa logique. Facilite le travail en équipe."</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Réutilisabilité :</a:t>
            </a:r>
            <a:r>
              <a:rPr i="1" lang="fr">
                <a:solidFill>
                  <a:schemeClr val="dk1"/>
                </a:solidFill>
                <a:latin typeface="Times New Roman"/>
                <a:ea typeface="Times New Roman"/>
                <a:cs typeface="Times New Roman"/>
                <a:sym typeface="Times New Roman"/>
              </a:rPr>
              <a:t> "Le composant About peut être réutilisé sur d'autres pages, MesArticles peut afficher différents contenus."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Maintenance :</a:t>
            </a:r>
            <a:r>
              <a:rPr i="1" lang="fr">
                <a:solidFill>
                  <a:schemeClr val="dk1"/>
                </a:solidFill>
                <a:latin typeface="Times New Roman"/>
                <a:ea typeface="Times New Roman"/>
                <a:cs typeface="Times New Roman"/>
                <a:sym typeface="Times New Roman"/>
              </a:rPr>
              <a:t> "Bug dans les témoignages ? On modifie uniquement le composant Testimonials."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Performance :</a:t>
            </a:r>
            <a:r>
              <a:rPr i="1" lang="fr">
                <a:solidFill>
                  <a:schemeClr val="dk1"/>
                </a:solidFill>
                <a:latin typeface="Times New Roman"/>
                <a:ea typeface="Times New Roman"/>
                <a:cs typeface="Times New Roman"/>
                <a:sym typeface="Times New Roman"/>
              </a:rPr>
              <a:t> "Chaque composant peut être optimisé indépendamment (lazy loading, memoization)."</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App Router avantages :</a:t>
            </a:r>
            <a:endParaRPr b="1" i="1">
              <a:solidFill>
                <a:schemeClr val="dk1"/>
              </a:solidFill>
              <a:latin typeface="Times New Roman"/>
              <a:ea typeface="Times New Roman"/>
              <a:cs typeface="Times New Roman"/>
              <a:sym typeface="Times New Roman"/>
            </a:endParaRPr>
          </a:p>
          <a:p>
            <a:pPr indent="-298450" lvl="0" marL="457200" rtl="0" algn="l">
              <a:lnSpc>
                <a:spcPct val="115000"/>
              </a:lnSpc>
              <a:spcBef>
                <a:spcPts val="1000"/>
              </a:spcBef>
              <a:spcAft>
                <a:spcPts val="0"/>
              </a:spcAft>
              <a:buClr>
                <a:schemeClr val="dk1"/>
              </a:buClr>
              <a:buSzPts val="1100"/>
              <a:buChar char="●"/>
            </a:pPr>
            <a:r>
              <a:rPr b="1" i="1" lang="fr">
                <a:solidFill>
                  <a:schemeClr val="dk1"/>
                </a:solidFill>
                <a:latin typeface="Times New Roman"/>
                <a:ea typeface="Times New Roman"/>
                <a:cs typeface="Times New Roman"/>
                <a:sym typeface="Times New Roman"/>
              </a:rPr>
              <a:t>Server Components</a:t>
            </a:r>
            <a:r>
              <a:rPr i="1" lang="fr">
                <a:solidFill>
                  <a:schemeClr val="dk1"/>
                </a:solidFill>
                <a:latin typeface="Times New Roman"/>
                <a:ea typeface="Times New Roman"/>
                <a:cs typeface="Times New Roman"/>
                <a:sym typeface="Times New Roman"/>
              </a:rPr>
              <a:t> : Rendu côté serveur par défaut</a:t>
            </a:r>
            <a:endParaRPr i="1">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i="1" lang="fr">
                <a:solidFill>
                  <a:schemeClr val="dk1"/>
                </a:solidFill>
                <a:latin typeface="Times New Roman"/>
                <a:ea typeface="Times New Roman"/>
                <a:cs typeface="Times New Roman"/>
                <a:sym typeface="Times New Roman"/>
              </a:rPr>
              <a:t>Structure file-based</a:t>
            </a:r>
            <a:r>
              <a:rPr i="1" lang="fr">
                <a:solidFill>
                  <a:schemeClr val="dk1"/>
                </a:solidFill>
                <a:latin typeface="Times New Roman"/>
                <a:ea typeface="Times New Roman"/>
                <a:cs typeface="Times New Roman"/>
                <a:sym typeface="Times New Roman"/>
              </a:rPr>
              <a:t> : Organisation intuitive des routes</a:t>
            </a:r>
            <a:endParaRPr i="1">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i="1" lang="fr">
                <a:solidFill>
                  <a:schemeClr val="dk1"/>
                </a:solidFill>
                <a:latin typeface="Times New Roman"/>
                <a:ea typeface="Times New Roman"/>
                <a:cs typeface="Times New Roman"/>
                <a:sym typeface="Times New Roman"/>
              </a:rPr>
              <a:t>Performance</a:t>
            </a:r>
            <a:r>
              <a:rPr i="1" lang="fr">
                <a:solidFill>
                  <a:schemeClr val="dk1"/>
                </a:solidFill>
                <a:latin typeface="Times New Roman"/>
                <a:ea typeface="Times New Roman"/>
                <a:cs typeface="Times New Roman"/>
                <a:sym typeface="Times New Roman"/>
              </a:rPr>
              <a:t> : Optimisations automatiques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Message clé :</a:t>
            </a:r>
            <a:endParaRPr b="1" i="1">
              <a:solidFill>
                <a:schemeClr val="dk1"/>
              </a:solidFill>
              <a:latin typeface="Times New Roman"/>
              <a:ea typeface="Times New Roman"/>
              <a:cs typeface="Times New Roman"/>
              <a:sym typeface="Times New Roman"/>
            </a:endParaRPr>
          </a:p>
          <a:p>
            <a:pPr indent="0" lvl="0" marL="0" rtl="0" algn="l">
              <a:lnSpc>
                <a:spcPct val="115000"/>
              </a:lnSpc>
              <a:spcBef>
                <a:spcPts val="6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"Architecture modulaire : diviser pour mieux régner, chaque composant a son rôle, l'ensemble forme une page cohérente."</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i="1" lang="fr" sz="1400">
                <a:solidFill>
                  <a:schemeClr val="dk1"/>
                </a:solidFill>
                <a:latin typeface="Times New Roman"/>
                <a:ea typeface="Times New Roman"/>
                <a:cs typeface="Times New Roman"/>
                <a:sym typeface="Times New Roman"/>
              </a:rPr>
              <a:t>—</a:t>
            </a:r>
            <a:endParaRPr b="1" i="1" sz="14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i="1" lang="fr" sz="1400">
                <a:solidFill>
                  <a:schemeClr val="dk1"/>
                </a:solidFill>
                <a:latin typeface="Times New Roman"/>
                <a:ea typeface="Times New Roman"/>
                <a:cs typeface="Times New Roman"/>
                <a:sym typeface="Times New Roman"/>
              </a:rPr>
              <a:t>React Server Components</a:t>
            </a:r>
            <a:endParaRPr b="1" i="1"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sz="1200">
                <a:solidFill>
                  <a:schemeClr val="dk1"/>
                </a:solidFill>
                <a:latin typeface="Times New Roman"/>
                <a:ea typeface="Times New Roman"/>
                <a:cs typeface="Times New Roman"/>
                <a:sym typeface="Times New Roman"/>
              </a:rPr>
              <a:t>1. Qu’est-ce que c’est ?</a:t>
            </a:r>
            <a:br>
              <a:rPr b="1" i="1" lang="fr" sz="1200">
                <a:solidFill>
                  <a:schemeClr val="dk1"/>
                </a:solidFill>
                <a:latin typeface="Times New Roman"/>
                <a:ea typeface="Times New Roman"/>
                <a:cs typeface="Times New Roman"/>
                <a:sym typeface="Times New Roman"/>
              </a:rPr>
            </a:br>
            <a:r>
              <a:rPr i="1" lang="fr" sz="1200">
                <a:solidFill>
                  <a:schemeClr val="dk1"/>
                </a:solidFill>
                <a:latin typeface="Times New Roman"/>
                <a:ea typeface="Times New Roman"/>
                <a:cs typeface="Times New Roman"/>
                <a:sym typeface="Times New Roman"/>
              </a:rPr>
              <a:t> Des composants React rendus côté serveur.</a:t>
            </a:r>
            <a:endParaRPr i="1"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sz="1200">
                <a:solidFill>
                  <a:schemeClr val="dk1"/>
                </a:solidFill>
                <a:latin typeface="Times New Roman"/>
                <a:ea typeface="Times New Roman"/>
                <a:cs typeface="Times New Roman"/>
                <a:sym typeface="Times New Roman"/>
              </a:rPr>
              <a:t>2. À quoi ça sert ?</a:t>
            </a:r>
            <a:br>
              <a:rPr b="1" i="1" lang="fr" sz="1200">
                <a:solidFill>
                  <a:schemeClr val="dk1"/>
                </a:solidFill>
                <a:latin typeface="Times New Roman"/>
                <a:ea typeface="Times New Roman"/>
                <a:cs typeface="Times New Roman"/>
                <a:sym typeface="Times New Roman"/>
              </a:rPr>
            </a:br>
            <a:r>
              <a:rPr i="1" lang="fr" sz="1200">
                <a:solidFill>
                  <a:schemeClr val="dk1"/>
                </a:solidFill>
                <a:latin typeface="Times New Roman"/>
                <a:ea typeface="Times New Roman"/>
                <a:cs typeface="Times New Roman"/>
                <a:sym typeface="Times New Roman"/>
              </a:rPr>
              <a:t> Réduire le JavaScript envoyé au client et accélérer le rendu.</a:t>
            </a:r>
            <a:endParaRPr i="1"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sz="1200">
                <a:solidFill>
                  <a:schemeClr val="dk1"/>
                </a:solidFill>
                <a:latin typeface="Times New Roman"/>
                <a:ea typeface="Times New Roman"/>
                <a:cs typeface="Times New Roman"/>
                <a:sym typeface="Times New Roman"/>
              </a:rPr>
              <a:t>3. Pourquoi ?</a:t>
            </a:r>
            <a:br>
              <a:rPr b="1" i="1" lang="fr" sz="1200">
                <a:solidFill>
                  <a:schemeClr val="dk1"/>
                </a:solidFill>
                <a:latin typeface="Times New Roman"/>
                <a:ea typeface="Times New Roman"/>
                <a:cs typeface="Times New Roman"/>
                <a:sym typeface="Times New Roman"/>
              </a:rPr>
            </a:br>
            <a:r>
              <a:rPr i="1" lang="fr" sz="1200">
                <a:solidFill>
                  <a:schemeClr val="dk1"/>
                </a:solidFill>
                <a:latin typeface="Times New Roman"/>
                <a:ea typeface="Times New Roman"/>
                <a:cs typeface="Times New Roman"/>
                <a:sym typeface="Times New Roman"/>
              </a:rPr>
              <a:t> Pour de meilleures performances et une expérience utilisateur plus fluide.</a:t>
            </a:r>
            <a:endParaRPr i="1"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sz="1200">
                <a:solidFill>
                  <a:schemeClr val="dk1"/>
                </a:solidFill>
                <a:latin typeface="Times New Roman"/>
                <a:ea typeface="Times New Roman"/>
                <a:cs typeface="Times New Roman"/>
                <a:sym typeface="Times New Roman"/>
              </a:rPr>
              <a:t>Composant modulaires qui est réutilisables </a:t>
            </a:r>
            <a:endParaRPr b="1" i="1"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a:t>
            </a:r>
            <a:endParaRPr i="1"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i="1"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i="1" sz="7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7cf3547372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7cf3547372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1. Qu'est-ce que c'est ?</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"Des composants React modulaires et réutilisables, ici un composant Button avec props personnalisables et CSS Modules pour la stylisation."</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2. À quoi ça sert ?</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"Créer une bibliothèque de composants cohérents réutilisables dans toute l'application. Éviter la duplication de code et maintenir une identité visuelle uniforme."</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3. Pourquoi ?</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"Pour la maintenabilité, la cohérence du design, et l'efficacité de développement. Un seul composant, multiples usages."</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DRY</a:t>
            </a:r>
            <a:r>
              <a:rPr i="1" lang="fr">
                <a:solidFill>
                  <a:schemeClr val="dk1"/>
                </a:solidFill>
                <a:latin typeface="Times New Roman"/>
                <a:ea typeface="Times New Roman"/>
                <a:cs typeface="Times New Roman"/>
                <a:sym typeface="Times New Roman"/>
              </a:rPr>
              <a:t> = “</a:t>
            </a:r>
            <a:r>
              <a:rPr b="1" i="1" lang="fr">
                <a:solidFill>
                  <a:schemeClr val="dk1"/>
                </a:solidFill>
                <a:latin typeface="Times New Roman"/>
                <a:ea typeface="Times New Roman"/>
                <a:cs typeface="Times New Roman"/>
                <a:sym typeface="Times New Roman"/>
              </a:rPr>
              <a:t>Don’t Repeat Yourself</a:t>
            </a:r>
            <a:r>
              <a:rPr i="1" lang="fr">
                <a:solidFill>
                  <a:schemeClr val="dk1"/>
                </a:solidFill>
                <a:latin typeface="Times New Roman"/>
                <a:ea typeface="Times New Roman"/>
                <a:cs typeface="Times New Roman"/>
                <a:sym typeface="Times New Roman"/>
              </a:rPr>
              <a:t>” : principe qui consiste à éviter la duplication en gardant une seule source de vérité ; par exemple, un composant Button réutilisable (avec props) remplace plusieurs copies et toute modification se propage partout.</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a:t>
            </a:r>
            <a:endParaRPr b="1"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Props</a:t>
            </a:r>
            <a:r>
              <a:rPr i="1" lang="fr">
                <a:solidFill>
                  <a:schemeClr val="dk1"/>
                </a:solidFill>
                <a:latin typeface="Times New Roman"/>
                <a:ea typeface="Times New Roman"/>
                <a:cs typeface="Times New Roman"/>
                <a:sym typeface="Times New Roman"/>
              </a:rPr>
              <a:t> = paramètres passés à un composant React</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i="1" lang="fr">
                <a:solidFill>
                  <a:schemeClr val="dk1"/>
                </a:solidFill>
                <a:latin typeface="Times New Roman"/>
                <a:ea typeface="Times New Roman"/>
                <a:cs typeface="Times New Roman"/>
                <a:sym typeface="Times New Roman"/>
              </a:rPr>
              <a:t>Elles le rendent </a:t>
            </a:r>
            <a:r>
              <a:rPr b="1" i="1" lang="fr">
                <a:solidFill>
                  <a:schemeClr val="dk1"/>
                </a:solidFill>
                <a:latin typeface="Times New Roman"/>
                <a:ea typeface="Times New Roman"/>
                <a:cs typeface="Times New Roman"/>
                <a:sym typeface="Times New Roman"/>
              </a:rPr>
              <a:t>flexible</a:t>
            </a:r>
            <a:r>
              <a:rPr i="1" lang="fr">
                <a:solidFill>
                  <a:schemeClr val="dk1"/>
                </a:solidFill>
                <a:latin typeface="Times New Roman"/>
                <a:ea typeface="Times New Roman"/>
                <a:cs typeface="Times New Roman"/>
                <a:sym typeface="Times New Roman"/>
              </a:rPr>
              <a:t> et </a:t>
            </a:r>
            <a:r>
              <a:rPr b="1" i="1" lang="fr">
                <a:solidFill>
                  <a:schemeClr val="dk1"/>
                </a:solidFill>
                <a:latin typeface="Times New Roman"/>
                <a:ea typeface="Times New Roman"/>
                <a:cs typeface="Times New Roman"/>
                <a:sym typeface="Times New Roman"/>
              </a:rPr>
              <a:t>réutilisable</a:t>
            </a:r>
            <a:r>
              <a:rPr i="1" lang="fr">
                <a:solidFill>
                  <a:schemeClr val="dk1"/>
                </a:solidFill>
                <a:latin typeface="Times New Roman"/>
                <a:ea typeface="Times New Roman"/>
                <a:cs typeface="Times New Roman"/>
                <a:sym typeface="Times New Roman"/>
              </a:rPr>
              <a:t> (apparence ou comportement modifiable sans réécrire le code).</a:t>
            </a:r>
            <a:endParaRPr i="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i="1" lang="fr" sz="1000">
                <a:solidFill>
                  <a:schemeClr val="dk1"/>
                </a:solidFill>
                <a:latin typeface="Times New Roman"/>
                <a:ea typeface="Times New Roman"/>
                <a:cs typeface="Times New Roman"/>
                <a:sym typeface="Times New Roman"/>
              </a:rPr>
              <a:t>—</a:t>
            </a:r>
            <a:endParaRPr i="1"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i="1"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7cf3547372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7cf354737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Voici la page d’accueil, pensée pour être claire et attractive. Elle met en avant les services de bien-être et propose une navigation simple vers les articles et les réservations. J’ai travaillé l’ergonomie et la hiérarchie visuelle pour une lecture naturelle.</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La page d’accueil est aussi responsive : elle s’adapte aux smartphones et tablettes. L’objectif est que l’utilisateur ait la même qualité d’expérience sur tout support.</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83cafd744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83cafd744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Voici la page d’accueil, pensée pour être claire et attractive. Elle met en avant les services de bien-être et propose une navigation simple vers les articles et les réservations. J’ai travaillé l’ergonomie et la hiérarchie visuelle pour une lecture naturelle.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La page d’accueil est aussi responsive : elle s’adapte aux smartphones et tablettes. L’objectif est que l’utilisateur ait la même qualité d’expérience sur tout support.</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7cf3547372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7cf3547372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Le back-end gère la logique métier et les échanges de données. J’ai structuré le code en trois dossiers : lib pour les utilitaires, api pour les endpoints, et middleware pour la sécurité. Chaque route API correspond à une action bien précise. Cela facilite la maintenance et la clarté du projet.</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7cf3547372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7cf3547372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1. Qu'est-ce que c'est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"Le modèle Favorite de Prisma qui définit la structure de la table de sauvegarde d'articles par utilisateur."</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2. À quoi ça sert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"Gérer un système de favoris : permettre aux utilisateurs de sauvegarder leurs articles préférés avec un système de relations Many-to-Many."</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3. Pourquoi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"Créer une expérience utilisateur personnalisée où chaque utilisateur peut constituer sa propre bibliothèque d'articles favoris."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Explication technique du modèle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Structure des champs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id : Identifiant unique généré automatiquement (cuid)</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createdAt : Date d'ajout aux favoris (timestamp automatique)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userId : Référence vers l'utilisateur propriétaire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articleId : Référence vers l'article favori</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Relations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user : Relation vers le modèle User avec suppression en cascade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fr">
                <a:solidFill>
                  <a:schemeClr val="dk1"/>
                </a:solidFill>
                <a:latin typeface="Times New Roman"/>
                <a:ea typeface="Times New Roman"/>
                <a:cs typeface="Times New Roman"/>
                <a:sym typeface="Times New Roman"/>
              </a:rPr>
              <a:t>article : Relation vers le modèle Article avec suppression en cascade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Explication : @@unique &amp; @@map</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@@unique([userId, articleId])</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"Contrainte d'unicité composite : empêche qu'un utilisateur ajoute le même article plusieurs fois en favoris."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Exemple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 User1 peut ajouter Article5</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 User1 ne peut pas re-ajouter Article5 (déjà en favoris)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 User2 peut ajouter Article5 (utilisateur différent)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@@map("favorites")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"Mapping du nom de table : le modèle Prisma 'Favorite' correspond à la table PostgreSQL 'favorites'."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Convention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Prisma : PascalCase (Favorite)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Database : snake_case (favorites)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onDelete: Cascade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"Suppression en cascade : si on supprime un utilisateur ou un article, ses favoris associés sont automatiquement supprimés."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Message clé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"Ce modèle crée une relation Many-to-Many sécurisée entre users et articles, avec contraintes d'intégrité et prévention des doublons."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7cf3547372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7cf3547372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fr">
                <a:latin typeface="Times New Roman"/>
                <a:ea typeface="Times New Roman"/>
                <a:cs typeface="Times New Roman"/>
                <a:sym typeface="Times New Roman"/>
              </a:rPr>
              <a:t>« Voici le déroulé de ma présentation : d’abord </a:t>
            </a:r>
            <a:r>
              <a:rPr i="1" lang="fr">
                <a:solidFill>
                  <a:schemeClr val="dk1"/>
                </a:solidFill>
                <a:latin typeface="Times New Roman"/>
                <a:ea typeface="Times New Roman"/>
                <a:cs typeface="Times New Roman"/>
                <a:sym typeface="Times New Roman"/>
              </a:rPr>
              <a:t>le contexte et les objectifs, la stack technique, les conceptions, l’architecture, le front-end, le back-end, l’API, la sécurité, les tests et le déploiement. </a:t>
            </a:r>
            <a:r>
              <a:rPr i="1" lang="fr">
                <a:latin typeface="Times New Roman"/>
                <a:ea typeface="Times New Roman"/>
                <a:cs typeface="Times New Roman"/>
                <a:sym typeface="Times New Roman"/>
              </a:rPr>
              <a:t>. »</a:t>
            </a:r>
            <a:endParaRPr i="1">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8aecc7cd2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8aecc7cd2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fr">
                <a:solidFill>
                  <a:schemeClr val="dk1"/>
                </a:solidFill>
                <a:latin typeface="Times New Roman"/>
                <a:ea typeface="Times New Roman"/>
                <a:cs typeface="Times New Roman"/>
                <a:sym typeface="Times New Roman"/>
              </a:rPr>
              <a:t>Ici, je montre </a:t>
            </a:r>
            <a:r>
              <a:rPr b="1" i="1" lang="fr">
                <a:solidFill>
                  <a:schemeClr val="dk1"/>
                </a:solidFill>
                <a:latin typeface="Times New Roman"/>
                <a:ea typeface="Times New Roman"/>
                <a:cs typeface="Times New Roman"/>
                <a:sym typeface="Times New Roman"/>
              </a:rPr>
              <a:t>trois façons différentes d’interagir avec la base de données</a:t>
            </a:r>
            <a:r>
              <a:rPr i="1" lang="fr">
                <a:solidFill>
                  <a:schemeClr val="dk1"/>
                </a:solidFill>
                <a:latin typeface="Times New Roman"/>
                <a:ea typeface="Times New Roman"/>
                <a:cs typeface="Times New Roman"/>
                <a:sym typeface="Times New Roman"/>
              </a:rPr>
              <a:t> pour récupérer les favoris d’un utilisateur.</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En haut à gauche</a:t>
            </a:r>
            <a:r>
              <a:rPr i="1" lang="fr">
                <a:solidFill>
                  <a:schemeClr val="dk1"/>
                </a:solidFill>
                <a:latin typeface="Times New Roman"/>
                <a:ea typeface="Times New Roman"/>
                <a:cs typeface="Times New Roman"/>
                <a:sym typeface="Times New Roman"/>
              </a:rPr>
              <a:t>, une </a:t>
            </a:r>
            <a:r>
              <a:rPr b="1" i="1" lang="fr">
                <a:solidFill>
                  <a:schemeClr val="dk1"/>
                </a:solidFill>
                <a:latin typeface="Times New Roman"/>
                <a:ea typeface="Times New Roman"/>
                <a:cs typeface="Times New Roman"/>
                <a:sym typeface="Times New Roman"/>
              </a:rPr>
              <a:t>requête SQL traditionnelle</a:t>
            </a:r>
            <a:r>
              <a:rPr i="1" lang="fr">
                <a:solidFill>
                  <a:schemeClr val="dk1"/>
                </a:solidFill>
                <a:latin typeface="Times New Roman"/>
                <a:ea typeface="Times New Roman"/>
                <a:cs typeface="Times New Roman"/>
                <a:sym typeface="Times New Roman"/>
              </a:rPr>
              <a:t> : on y concatène directement les valeurs dans la requête. C’est une méthode rapide, mais </a:t>
            </a:r>
            <a:r>
              <a:rPr b="1" i="1" lang="fr">
                <a:solidFill>
                  <a:schemeClr val="dk1"/>
                </a:solidFill>
                <a:latin typeface="Times New Roman"/>
                <a:ea typeface="Times New Roman"/>
                <a:cs typeface="Times New Roman"/>
                <a:sym typeface="Times New Roman"/>
              </a:rPr>
              <a:t>vulnérable aux injections SQL</a:t>
            </a:r>
            <a:r>
              <a:rPr i="1" lang="fr">
                <a:solidFill>
                  <a:schemeClr val="dk1"/>
                </a:solidFill>
                <a:latin typeface="Times New Roman"/>
                <a:ea typeface="Times New Roman"/>
                <a:cs typeface="Times New Roman"/>
                <a:sym typeface="Times New Roman"/>
              </a:rPr>
              <a:t> si l’utilisateur malintentionné injecte du code dans les données envoyées.</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À droite</a:t>
            </a:r>
            <a:r>
              <a:rPr i="1" lang="fr">
                <a:solidFill>
                  <a:schemeClr val="dk1"/>
                </a:solidFill>
                <a:latin typeface="Times New Roman"/>
                <a:ea typeface="Times New Roman"/>
                <a:cs typeface="Times New Roman"/>
                <a:sym typeface="Times New Roman"/>
              </a:rPr>
              <a:t>, une version </a:t>
            </a:r>
            <a:r>
              <a:rPr b="1" i="1" lang="fr">
                <a:solidFill>
                  <a:schemeClr val="dk1"/>
                </a:solidFill>
                <a:latin typeface="Times New Roman"/>
                <a:ea typeface="Times New Roman"/>
                <a:cs typeface="Times New Roman"/>
                <a:sym typeface="Times New Roman"/>
              </a:rPr>
              <a:t>sécurisée avec requêtes préparées</a:t>
            </a:r>
            <a:r>
              <a:rPr i="1" lang="fr">
                <a:solidFill>
                  <a:schemeClr val="dk1"/>
                </a:solidFill>
                <a:latin typeface="Times New Roman"/>
                <a:ea typeface="Times New Roman"/>
                <a:cs typeface="Times New Roman"/>
                <a:sym typeface="Times New Roman"/>
              </a:rPr>
              <a:t> : cela </a:t>
            </a:r>
            <a:r>
              <a:rPr b="1" i="1" lang="fr">
                <a:solidFill>
                  <a:schemeClr val="dk1"/>
                </a:solidFill>
                <a:latin typeface="Times New Roman"/>
                <a:ea typeface="Times New Roman"/>
                <a:cs typeface="Times New Roman"/>
                <a:sym typeface="Times New Roman"/>
              </a:rPr>
              <a:t>protège déjà contre les injections</a:t>
            </a:r>
            <a:r>
              <a:rPr i="1" lang="fr">
                <a:solidFill>
                  <a:schemeClr val="dk1"/>
                </a:solidFill>
                <a:latin typeface="Times New Roman"/>
                <a:ea typeface="Times New Roman"/>
                <a:cs typeface="Times New Roman"/>
                <a:sym typeface="Times New Roman"/>
              </a:rPr>
              <a:t>, mais le code reste </a:t>
            </a:r>
            <a:r>
              <a:rPr b="1" i="1" lang="fr">
                <a:solidFill>
                  <a:schemeClr val="dk1"/>
                </a:solidFill>
                <a:latin typeface="Times New Roman"/>
                <a:ea typeface="Times New Roman"/>
                <a:cs typeface="Times New Roman"/>
                <a:sym typeface="Times New Roman"/>
              </a:rPr>
              <a:t>verbeux et difficile à maintenir</a:t>
            </a:r>
            <a:r>
              <a:rPr i="1" lang="fr">
                <a:solidFill>
                  <a:schemeClr val="dk1"/>
                </a:solidFill>
                <a:latin typeface="Times New Roman"/>
                <a:ea typeface="Times New Roman"/>
                <a:cs typeface="Times New Roman"/>
                <a:sym typeface="Times New Roman"/>
              </a:rPr>
              <a:t>, surtout quand les relations entre tables deviennent complexes.</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En bas à gauche</a:t>
            </a:r>
            <a:r>
              <a:rPr i="1" lang="fr">
                <a:solidFill>
                  <a:schemeClr val="dk1"/>
                </a:solidFill>
                <a:latin typeface="Times New Roman"/>
                <a:ea typeface="Times New Roman"/>
                <a:cs typeface="Times New Roman"/>
                <a:sym typeface="Times New Roman"/>
              </a:rPr>
              <a:t>, l’approche moderne avec </a:t>
            </a:r>
            <a:r>
              <a:rPr b="1" i="1" lang="fr">
                <a:solidFill>
                  <a:schemeClr val="dk1"/>
                </a:solidFill>
                <a:latin typeface="Times New Roman"/>
                <a:ea typeface="Times New Roman"/>
                <a:cs typeface="Times New Roman"/>
                <a:sym typeface="Times New Roman"/>
              </a:rPr>
              <a:t>Prisma</a:t>
            </a:r>
            <a:r>
              <a:rPr i="1" lang="fr">
                <a:solidFill>
                  <a:schemeClr val="dk1"/>
                </a:solidFill>
                <a:latin typeface="Times New Roman"/>
                <a:ea typeface="Times New Roman"/>
                <a:cs typeface="Times New Roman"/>
                <a:sym typeface="Times New Roman"/>
              </a:rPr>
              <a:t>, un </a:t>
            </a:r>
            <a:r>
              <a:rPr b="1" i="1" lang="fr">
                <a:solidFill>
                  <a:schemeClr val="dk1"/>
                </a:solidFill>
                <a:latin typeface="Times New Roman"/>
                <a:ea typeface="Times New Roman"/>
                <a:cs typeface="Times New Roman"/>
                <a:sym typeface="Times New Roman"/>
              </a:rPr>
              <a:t>ORM (Object-Relational Mapping)</a:t>
            </a:r>
            <a:r>
              <a:rPr i="1" lang="fr">
                <a:solidFill>
                  <a:schemeClr val="dk1"/>
                </a:solidFill>
                <a:latin typeface="Times New Roman"/>
                <a:ea typeface="Times New Roman"/>
                <a:cs typeface="Times New Roman"/>
                <a:sym typeface="Times New Roman"/>
              </a:rPr>
              <a:t>.</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Le code est </a:t>
            </a:r>
            <a:r>
              <a:rPr b="1" i="1" lang="fr">
                <a:solidFill>
                  <a:schemeClr val="dk1"/>
                </a:solidFill>
                <a:latin typeface="Times New Roman"/>
                <a:ea typeface="Times New Roman"/>
                <a:cs typeface="Times New Roman"/>
                <a:sym typeface="Times New Roman"/>
              </a:rPr>
              <a:t>plus lisible</a:t>
            </a: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plus court</a:t>
            </a:r>
            <a:r>
              <a:rPr i="1" lang="fr">
                <a:solidFill>
                  <a:schemeClr val="dk1"/>
                </a:solidFill>
                <a:latin typeface="Times New Roman"/>
                <a:ea typeface="Times New Roman"/>
                <a:cs typeface="Times New Roman"/>
                <a:sym typeface="Times New Roman"/>
              </a:rPr>
              <a:t> et </a:t>
            </a:r>
            <a:r>
              <a:rPr b="1" i="1" lang="fr">
                <a:solidFill>
                  <a:schemeClr val="dk1"/>
                </a:solidFill>
                <a:latin typeface="Times New Roman"/>
                <a:ea typeface="Times New Roman"/>
                <a:cs typeface="Times New Roman"/>
                <a:sym typeface="Times New Roman"/>
              </a:rPr>
              <a:t>entièrement sécurisé par défaut</a:t>
            </a:r>
            <a:r>
              <a:rPr i="1" lang="fr">
                <a:solidFill>
                  <a:schemeClr val="dk1"/>
                </a:solidFill>
                <a:latin typeface="Times New Roman"/>
                <a:ea typeface="Times New Roman"/>
                <a:cs typeface="Times New Roman"/>
                <a:sym typeface="Times New Roman"/>
              </a:rPr>
              <a:t> : Prisma gère automatiquement les requêtes préparées et empêche toute injection SQL, même en cas d’entrée utilisateur malveillante.</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C’est pour cette raison que j’ai choisi </a:t>
            </a:r>
            <a:r>
              <a:rPr b="1" i="1" lang="fr">
                <a:solidFill>
                  <a:schemeClr val="dk1"/>
                </a:solidFill>
                <a:latin typeface="Times New Roman"/>
                <a:ea typeface="Times New Roman"/>
                <a:cs typeface="Times New Roman"/>
                <a:sym typeface="Times New Roman"/>
              </a:rPr>
              <a:t>Prisma</a:t>
            </a:r>
            <a:r>
              <a:rPr i="1" lang="fr">
                <a:solidFill>
                  <a:schemeClr val="dk1"/>
                </a:solidFill>
                <a:latin typeface="Times New Roman"/>
                <a:ea typeface="Times New Roman"/>
                <a:cs typeface="Times New Roman"/>
                <a:sym typeface="Times New Roman"/>
              </a:rPr>
              <a:t> dans ce projet :</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 </a:t>
            </a:r>
            <a:r>
              <a:rPr b="1" i="1" lang="fr">
                <a:solidFill>
                  <a:schemeClr val="dk1"/>
                </a:solidFill>
                <a:latin typeface="Times New Roman"/>
                <a:ea typeface="Times New Roman"/>
                <a:cs typeface="Times New Roman"/>
                <a:sym typeface="Times New Roman"/>
              </a:rPr>
              <a:t>sécurité</a:t>
            </a: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simplicité</a:t>
            </a:r>
            <a:r>
              <a:rPr i="1" lang="fr">
                <a:solidFill>
                  <a:schemeClr val="dk1"/>
                </a:solidFill>
                <a:latin typeface="Times New Roman"/>
                <a:ea typeface="Times New Roman"/>
                <a:cs typeface="Times New Roman"/>
                <a:sym typeface="Times New Roman"/>
              </a:rPr>
              <a:t> et </a:t>
            </a:r>
            <a:r>
              <a:rPr b="1" i="1" lang="fr">
                <a:solidFill>
                  <a:schemeClr val="dk1"/>
                </a:solidFill>
                <a:latin typeface="Times New Roman"/>
                <a:ea typeface="Times New Roman"/>
                <a:cs typeface="Times New Roman"/>
                <a:sym typeface="Times New Roman"/>
              </a:rPr>
              <a:t>maintenabilité</a:t>
            </a:r>
            <a:r>
              <a:rPr i="1" lang="fr">
                <a:solidFill>
                  <a:schemeClr val="dk1"/>
                </a:solidFill>
                <a:latin typeface="Times New Roman"/>
                <a:ea typeface="Times New Roman"/>
                <a:cs typeface="Times New Roman"/>
                <a:sym typeface="Times New Roman"/>
              </a:rPr>
              <a:t> du code.</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i="1" lang="fr" sz="1300">
                <a:solidFill>
                  <a:schemeClr val="dk1"/>
                </a:solidFill>
                <a:latin typeface="Times New Roman"/>
                <a:ea typeface="Times New Roman"/>
                <a:cs typeface="Times New Roman"/>
                <a:sym typeface="Times New Roman"/>
              </a:rPr>
              <a:t>🔒 Pourquoi les injections SQL sont impossibles avec Prisma</a:t>
            </a:r>
            <a:endParaRPr b="1" i="1"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i="1" lang="fr">
                <a:solidFill>
                  <a:schemeClr val="dk1"/>
                </a:solidFill>
                <a:latin typeface="Times New Roman"/>
                <a:ea typeface="Times New Roman"/>
                <a:cs typeface="Times New Roman"/>
                <a:sym typeface="Times New Roman"/>
              </a:rPr>
              <a:t>Aucune concaténation de chaînes</a:t>
            </a:r>
            <a:r>
              <a:rPr i="1" lang="fr">
                <a:solidFill>
                  <a:schemeClr val="dk1"/>
                </a:solidFill>
                <a:latin typeface="Times New Roman"/>
                <a:ea typeface="Times New Roman"/>
                <a:cs typeface="Times New Roman"/>
                <a:sym typeface="Times New Roman"/>
              </a:rPr>
              <a:t> : Prisma utilise des objets JavaScript pour construire les requêtes.</a:t>
            </a:r>
            <a:br>
              <a:rPr i="1" lang="fr">
                <a:solidFill>
                  <a:schemeClr val="dk1"/>
                </a:solidFill>
                <a:latin typeface="Times New Roman"/>
                <a:ea typeface="Times New Roman"/>
                <a:cs typeface="Times New Roman"/>
                <a:sym typeface="Times New Roman"/>
              </a:rPr>
            </a:br>
            <a:r>
              <a:rPr b="1" i="1" lang="fr">
                <a:solidFill>
                  <a:schemeClr val="dk1"/>
                </a:solidFill>
                <a:latin typeface="Times New Roman"/>
                <a:ea typeface="Times New Roman"/>
                <a:cs typeface="Times New Roman"/>
                <a:sym typeface="Times New Roman"/>
              </a:rPr>
              <a:t>Requêtes préparées automatiques</a:t>
            </a:r>
            <a:r>
              <a:rPr i="1" lang="fr">
                <a:solidFill>
                  <a:schemeClr val="dk1"/>
                </a:solidFill>
                <a:latin typeface="Times New Roman"/>
                <a:ea typeface="Times New Roman"/>
                <a:cs typeface="Times New Roman"/>
                <a:sym typeface="Times New Roman"/>
              </a:rPr>
              <a:t> : la structure SQL et les valeurs sont toujours séparées.</a:t>
            </a:r>
            <a:br>
              <a:rPr i="1" lang="fr">
                <a:solidFill>
                  <a:schemeClr val="dk1"/>
                </a:solidFill>
                <a:latin typeface="Times New Roman"/>
                <a:ea typeface="Times New Roman"/>
                <a:cs typeface="Times New Roman"/>
                <a:sym typeface="Times New Roman"/>
              </a:rPr>
            </a:br>
            <a:r>
              <a:rPr b="1" i="1" lang="fr">
                <a:solidFill>
                  <a:schemeClr val="dk1"/>
                </a:solidFill>
                <a:latin typeface="Times New Roman"/>
                <a:ea typeface="Times New Roman"/>
                <a:cs typeface="Times New Roman"/>
                <a:sym typeface="Times New Roman"/>
              </a:rPr>
              <a:t>Traitement sécurisé</a:t>
            </a:r>
            <a:r>
              <a:rPr i="1" lang="fr">
                <a:solidFill>
                  <a:schemeClr val="dk1"/>
                </a:solidFill>
                <a:latin typeface="Times New Roman"/>
                <a:ea typeface="Times New Roman"/>
                <a:cs typeface="Times New Roman"/>
                <a:sym typeface="Times New Roman"/>
              </a:rPr>
              <a:t> : même une valeur comme </a:t>
            </a:r>
            <a:r>
              <a:rPr i="1" lang="fr">
                <a:solidFill>
                  <a:srgbClr val="188038"/>
                </a:solidFill>
                <a:latin typeface="Times New Roman"/>
                <a:ea typeface="Times New Roman"/>
                <a:cs typeface="Times New Roman"/>
                <a:sym typeface="Times New Roman"/>
              </a:rPr>
              <a:t>'; DROP TABLE users; --</a:t>
            </a:r>
            <a:r>
              <a:rPr i="1" lang="fr">
                <a:solidFill>
                  <a:schemeClr val="dk1"/>
                </a:solidFill>
                <a:latin typeface="Times New Roman"/>
                <a:ea typeface="Times New Roman"/>
                <a:cs typeface="Times New Roman"/>
                <a:sym typeface="Times New Roman"/>
              </a:rPr>
              <a:t> serait traitée comme un simple texte, sans exécution possible.</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Message clé :</a:t>
            </a:r>
            <a:br>
              <a:rPr b="1"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Prisma sépare automatiquement la </a:t>
            </a:r>
            <a:r>
              <a:rPr b="1" i="1" lang="fr">
                <a:solidFill>
                  <a:schemeClr val="dk1"/>
                </a:solidFill>
                <a:latin typeface="Times New Roman"/>
                <a:ea typeface="Times New Roman"/>
                <a:cs typeface="Times New Roman"/>
                <a:sym typeface="Times New Roman"/>
              </a:rPr>
              <a:t>structure</a:t>
            </a:r>
            <a:r>
              <a:rPr i="1" lang="fr">
                <a:solidFill>
                  <a:schemeClr val="dk1"/>
                </a:solidFill>
                <a:latin typeface="Times New Roman"/>
                <a:ea typeface="Times New Roman"/>
                <a:cs typeface="Times New Roman"/>
                <a:sym typeface="Times New Roman"/>
              </a:rPr>
              <a:t> et les </a:t>
            </a:r>
            <a:r>
              <a:rPr b="1" i="1" lang="fr">
                <a:solidFill>
                  <a:schemeClr val="dk1"/>
                </a:solidFill>
                <a:latin typeface="Times New Roman"/>
                <a:ea typeface="Times New Roman"/>
                <a:cs typeface="Times New Roman"/>
                <a:sym typeface="Times New Roman"/>
              </a:rPr>
              <a:t>données</a:t>
            </a:r>
            <a:r>
              <a:rPr i="1" lang="fr">
                <a:solidFill>
                  <a:schemeClr val="dk1"/>
                </a:solidFill>
                <a:latin typeface="Times New Roman"/>
                <a:ea typeface="Times New Roman"/>
                <a:cs typeface="Times New Roman"/>
                <a:sym typeface="Times New Roman"/>
              </a:rPr>
              <a:t> — ce qui rend les </a:t>
            </a:r>
            <a:r>
              <a:rPr b="1" i="1" lang="fr">
                <a:solidFill>
                  <a:schemeClr val="dk1"/>
                </a:solidFill>
                <a:latin typeface="Times New Roman"/>
                <a:ea typeface="Times New Roman"/>
                <a:cs typeface="Times New Roman"/>
                <a:sym typeface="Times New Roman"/>
              </a:rPr>
              <a:t>injections SQL impossibles</a:t>
            </a: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i="1"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7cf3547372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7cf3547372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"PostgreSQL est notre base de données relationnelle : open-source, performante et fiable. Parfaite pour gérer les relations complexes entre utilisateurs, articles, favoris et catégories."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"Assurer la cohérence des données, gérer les accès simultanés et optimiser les requêtes. PostgreSQL garantit l'intégrité référentielle entre toutes nos tables."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"Pour sa fiabilité, ses relations Many-to-Many natives et son automatisation avancée (cascades, scalabilité). Compatible parfaitement avec Prisma."</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Analyse du code SQL affiché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COLUMNS :</a:t>
            </a:r>
            <a:r>
              <a:rPr lang="fr" sz="1000">
                <a:solidFill>
                  <a:schemeClr val="dk1"/>
                </a:solidFill>
              </a:rPr>
              <a:t> </a:t>
            </a:r>
            <a:r>
              <a:rPr i="1" lang="fr" sz="1000">
                <a:solidFill>
                  <a:schemeClr val="dk1"/>
                </a:solidFill>
              </a:rPr>
              <a:t>"Définition de la structure : id, timestamps, contraintes NOT NULL."</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CONSTRAINTS :</a:t>
            </a:r>
            <a:r>
              <a:rPr lang="fr" sz="1000">
                <a:solidFill>
                  <a:schemeClr val="dk1"/>
                </a:solidFill>
              </a:rPr>
              <a:t> </a:t>
            </a:r>
            <a:r>
              <a:rPr i="1" lang="fr" sz="1000">
                <a:solidFill>
                  <a:schemeClr val="dk1"/>
                </a:solidFill>
              </a:rPr>
              <a:t>"Clés étrangères avec CASCADE : si on supprime un utilisateur, ses favoris sont automatiquement supprimés. Intégrité référentielle garantie."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INDEXES :</a:t>
            </a:r>
            <a:r>
              <a:rPr lang="fr" sz="1000">
                <a:solidFill>
                  <a:schemeClr val="dk1"/>
                </a:solidFill>
              </a:rPr>
              <a:t> </a:t>
            </a:r>
            <a:r>
              <a:rPr i="1" lang="fr" sz="1000">
                <a:solidFill>
                  <a:schemeClr val="dk1"/>
                </a:solidFill>
              </a:rPr>
              <a:t>"Index uniques pour optimiser les performances : évite les doublons dans favorites_pkey et accélère les requêtes."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Neon Tech - Avantage cloud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"Version cloud et serverless de PostgreSQL qui se scale automatiquement. Permet de créer des branches de base comme avec Git - parfait pour le développement et les tests."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Bénéfices pour notre projet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Intégrité</a:t>
            </a:r>
            <a:r>
              <a:rPr lang="fr" sz="1000">
                <a:solidFill>
                  <a:schemeClr val="dk1"/>
                </a:solidFill>
              </a:rPr>
              <a:t> : Relations strictes entre tables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Performance</a:t>
            </a:r>
            <a:r>
              <a:rPr lang="fr" sz="1000">
                <a:solidFill>
                  <a:schemeClr val="dk1"/>
                </a:solidFill>
              </a:rPr>
              <a:t> : Index optimisés pour les requêtes fréquentes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Scalabilité</a:t>
            </a:r>
            <a:r>
              <a:rPr lang="fr" sz="1000">
                <a:solidFill>
                  <a:schemeClr val="dk1"/>
                </a:solidFill>
              </a:rPr>
              <a:t> : Neon s'adapte automatiquement à la charge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Développement</a:t>
            </a:r>
            <a:r>
              <a:rPr lang="fr" sz="1000">
                <a:solidFill>
                  <a:schemeClr val="dk1"/>
                </a:solidFill>
              </a:rPr>
              <a:t> : Branches de DB pour tester sans risque</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None/>
            </a:pPr>
            <a:r>
              <a:rPr i="1" lang="fr" sz="1000">
                <a:solidFill>
                  <a:schemeClr val="dk1"/>
                </a:solidFill>
              </a:rPr>
              <a:t>"PostgreSQL + Neon = base de données robuste, performante et moderne qui grandit avec l'application."</a:t>
            </a:r>
            <a:endParaRPr i="1" sz="1000">
              <a:solidFill>
                <a:schemeClr val="dk1"/>
              </a:solidFill>
            </a:endParaRPr>
          </a:p>
          <a:p>
            <a:pPr indent="0" lvl="0" marL="0" rtl="0" algn="l">
              <a:lnSpc>
                <a:spcPct val="115000"/>
              </a:lnSpc>
              <a:spcBef>
                <a:spcPts val="0"/>
              </a:spcBef>
              <a:spcAft>
                <a:spcPts val="0"/>
              </a:spcAft>
              <a:buNone/>
            </a:pPr>
            <a:r>
              <a:t/>
            </a:r>
            <a:endParaRPr i="1" sz="1000">
              <a:solidFill>
                <a:schemeClr val="dk1"/>
              </a:solidFill>
            </a:endParaRPr>
          </a:p>
          <a:p>
            <a:pPr indent="0" lvl="0" marL="0" rtl="0" algn="l">
              <a:lnSpc>
                <a:spcPct val="115000"/>
              </a:lnSpc>
              <a:spcBef>
                <a:spcPts val="0"/>
              </a:spcBef>
              <a:spcAft>
                <a:spcPts val="0"/>
              </a:spcAft>
              <a:buNone/>
            </a:pPr>
            <a:r>
              <a:rPr i="1" lang="fr" sz="1000">
                <a:solidFill>
                  <a:schemeClr val="dk1"/>
                </a:solidFill>
              </a:rPr>
              <a:t>—</a:t>
            </a:r>
            <a:endParaRPr i="1" sz="1000">
              <a:solidFill>
                <a:schemeClr val="dk1"/>
              </a:solidFill>
            </a:endParaRPr>
          </a:p>
          <a:p>
            <a:pPr indent="0" lvl="0" marL="0" rtl="0" algn="l">
              <a:lnSpc>
                <a:spcPct val="115000"/>
              </a:lnSpc>
              <a:spcBef>
                <a:spcPts val="0"/>
              </a:spcBef>
              <a:spcAft>
                <a:spcPts val="0"/>
              </a:spcAft>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None/>
            </a:pPr>
            <a:r>
              <a:rPr i="1" lang="fr" sz="1000">
                <a:solidFill>
                  <a:schemeClr val="dk1"/>
                </a:solidFill>
              </a:rPr>
              <a:t>"Neon Tech est une plateforme cloud serverless qui héberge PostgreSQL. C'est PostgreSQL moderne, automatisé et sans gestion de serveur."</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None/>
            </a:pPr>
            <a:r>
              <a:rPr i="1" lang="fr" sz="1000">
                <a:solidFill>
                  <a:schemeClr val="dk1"/>
                </a:solidFill>
              </a:rPr>
              <a:t>"Héberger notre base de données PostgreSQL dans le cloud avec scaling automatique, backup automatique et disponibilité 24/7. Plus besoin de gérer l'infrastructure."</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None/>
            </a:pPr>
            <a:r>
              <a:rPr b="1" lang="fr" sz="1000">
                <a:solidFill>
                  <a:schemeClr val="dk1"/>
                </a:solidFill>
              </a:rPr>
              <a:t>Facilité de développement :</a:t>
            </a:r>
            <a:r>
              <a:rPr lang="fr" sz="1000">
                <a:solidFill>
                  <a:schemeClr val="dk1"/>
                </a:solidFill>
              </a:rPr>
              <a:t> </a:t>
            </a:r>
            <a:r>
              <a:rPr i="1" lang="fr" sz="1000">
                <a:solidFill>
                  <a:schemeClr val="dk1"/>
                </a:solidFill>
              </a:rPr>
              <a:t>"Créer des branches de base de données comme avec Git. Une branche par feature, par environnement (dev/staging/prod)."</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Serverless :</a:t>
            </a:r>
            <a:r>
              <a:rPr lang="fr" sz="1000">
                <a:solidFill>
                  <a:schemeClr val="dk1"/>
                </a:solidFill>
              </a:rPr>
              <a:t> </a:t>
            </a:r>
            <a:r>
              <a:rPr i="1" lang="fr" sz="1000">
                <a:solidFill>
                  <a:schemeClr val="dk1"/>
                </a:solidFill>
              </a:rPr>
              <a:t>"Pas de serveur à maintenir. Neon gère tout : mises à jour, sécurité, monitoring, sauvegarde."</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Performance :</a:t>
            </a:r>
            <a:r>
              <a:rPr lang="fr" sz="1000">
                <a:solidFill>
                  <a:schemeClr val="dk1"/>
                </a:solidFill>
              </a:rPr>
              <a:t> </a:t>
            </a:r>
            <a:r>
              <a:rPr i="1" lang="fr" sz="1000">
                <a:solidFill>
                  <a:schemeClr val="dk1"/>
                </a:solidFill>
              </a:rPr>
              <a:t>"Scaling automatique selon la charge. La base grandit et rapetisse selon les besoins réels."</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Économique :</a:t>
            </a:r>
            <a:r>
              <a:rPr lang="fr" sz="1000">
                <a:solidFill>
                  <a:schemeClr val="dk1"/>
                </a:solidFill>
              </a:rPr>
              <a:t> </a:t>
            </a:r>
            <a:r>
              <a:rPr i="1" lang="fr" sz="1000">
                <a:solidFill>
                  <a:schemeClr val="dk1"/>
                </a:solidFill>
              </a:rPr>
              <a:t>"Paiement à l'usage. Pas de coûts fixes pour un serveur qui tourne à vide."</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Intégration DevOps :</a:t>
            </a:r>
            <a:r>
              <a:rPr lang="fr" sz="1000">
                <a:solidFill>
                  <a:schemeClr val="dk1"/>
                </a:solidFill>
              </a:rPr>
              <a:t> </a:t>
            </a:r>
            <a:r>
              <a:rPr i="1" lang="fr" sz="1000">
                <a:solidFill>
                  <a:schemeClr val="dk1"/>
                </a:solidFill>
              </a:rPr>
              <a:t>"S'intègre parfaitement avec Vercel, GitHub Actions, et les workflows modernes de déploiement."</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Avantages concrets pour notre projet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Zéro configuration</a:t>
            </a:r>
            <a:r>
              <a:rPr lang="fr" sz="1000">
                <a:solidFill>
                  <a:schemeClr val="dk1"/>
                </a:solidFill>
              </a:rPr>
              <a:t> : Connexion directe via URL</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Environnements multiples</a:t>
            </a:r>
            <a:r>
              <a:rPr lang="fr" sz="1000">
                <a:solidFill>
                  <a:schemeClr val="dk1"/>
                </a:solidFill>
              </a:rPr>
              <a:t> : Dev, test, prod séparés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Collaboration</a:t>
            </a:r>
            <a:r>
              <a:rPr lang="fr" sz="1000">
                <a:solidFill>
                  <a:schemeClr val="dk1"/>
                </a:solidFill>
              </a:rPr>
              <a:t> : Équipe peut travailler sur différentes branches DB</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Fiabilité</a:t>
            </a:r>
            <a:r>
              <a:rPr lang="fr" sz="1000">
                <a:solidFill>
                  <a:schemeClr val="dk1"/>
                </a:solidFill>
              </a:rPr>
              <a:t> : Infrastructure enterprise sans les complications</a:t>
            </a:r>
            <a:endParaRPr sz="1000">
              <a:solidFill>
                <a:schemeClr val="dk1"/>
              </a:solidFill>
            </a:endParaRPr>
          </a:p>
          <a:p>
            <a:pPr indent="0" lvl="0" marL="0" rtl="0" algn="l">
              <a:lnSpc>
                <a:spcPct val="115000"/>
              </a:lnSpc>
              <a:spcBef>
                <a:spcPts val="1000"/>
              </a:spcBef>
              <a:spcAft>
                <a:spcPts val="0"/>
              </a:spcAft>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None/>
            </a:pPr>
            <a:r>
              <a:rPr i="1" lang="fr" sz="1000">
                <a:solidFill>
                  <a:schemeClr val="dk1"/>
                </a:solidFill>
              </a:rPr>
              <a:t>"Neon Tech = PostgreSQL sans les contraintes. Focus sur le code, pas sur l'infrastructure."</a:t>
            </a:r>
            <a:endParaRPr i="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000">
              <a:solidFill>
                <a:schemeClr val="dk1"/>
              </a:solidFill>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7cf3547372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7cf3547372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Vue d'ensemble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"Cette slide explique le concept d'API REST et son rôle dans l'architecture de notre application."</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1. Qu'est-ce que c'est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"Une API REST qui fait le pont entre le frontend (React/Next.js) et le backend (API Routes + Prisma + PostgreSQL)."</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2. À quoi ça sert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"Structurer et sécuriser les échanges de données : articles, favoris, administration."</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3. Pourquoi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"Séparer frontend/backend, assurer la sécurité, la cohérence et faciliter la maintenance."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Schéma explicatif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Client ➜ Serveur : "Le client envoie des requêtes HTTP (GET, POST, PUT, DELETE) avec des données JSON vers l'API."</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Serveur ➜ Base de données : "L'API traduit ces requêtes en requêtes SQL sécurisées via Prisma pour interroger PostgreSQL."</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Retour : "Les données SQL sont transformées en JSON et renvoyées au client."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Avantages de cette architecture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Séparation des responsabilités : Frontend = UI, Backend = logique métier</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Sécurité : Validation, authentification, autorisation côté serveur</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Réutilisabilité : Même API pour web, mobile, etc.</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Maintenance : Évolutions indépendantes frontend/backend</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Message clé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"L'API REST est le chef d'orchestre qui coordonne les échanges entre interface utilisateur et base de données de manière sécurisée et structurée."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8aecc7cd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8aecc7cd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fr">
                <a:latin typeface="Times New Roman"/>
                <a:ea typeface="Times New Roman"/>
                <a:cs typeface="Times New Roman"/>
                <a:sym typeface="Times New Roman"/>
              </a:rPr>
              <a:t> Ici, je montre comment j’ai mis en place le CRUD des articles via les API Routes de Next.js.</a:t>
            </a:r>
            <a:endParaRPr i="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a:latin typeface="Times New Roman"/>
                <a:ea typeface="Times New Roman"/>
                <a:cs typeface="Times New Roman"/>
                <a:sym typeface="Times New Roman"/>
              </a:rPr>
              <a:t>1️⃣ Pour la création, le serveur vérifie le token admin avant d’enregistrer l’article avec Prisma.</a:t>
            </a:r>
            <a:endParaRPr i="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a:latin typeface="Times New Roman"/>
                <a:ea typeface="Times New Roman"/>
                <a:cs typeface="Times New Roman"/>
                <a:sym typeface="Times New Roman"/>
              </a:rPr>
              <a:t>2️⃣ La route GET récupère un article publié via son slug, avec toutes ses données liées.</a:t>
            </a:r>
            <a:endParaRPr i="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a:latin typeface="Times New Roman"/>
                <a:ea typeface="Times New Roman"/>
                <a:cs typeface="Times New Roman"/>
                <a:sym typeface="Times New Roman"/>
              </a:rPr>
              <a:t>3️⃣ Pour la mise à jour, Prisma modifie uniquement les champs nécessaires après vérification du rôle admin.</a:t>
            </a:r>
            <a:endParaRPr i="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a:latin typeface="Times New Roman"/>
                <a:ea typeface="Times New Roman"/>
                <a:cs typeface="Times New Roman"/>
                <a:sym typeface="Times New Roman"/>
              </a:rPr>
              <a:t>4️⃣ Enfin, la suppression passe aussi par une vérification d’autorisation avant de retirer l’article de la base.</a:t>
            </a:r>
            <a:endParaRPr i="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rPr i="1" lang="fr">
                <a:latin typeface="Times New Roman"/>
                <a:ea typeface="Times New Roman"/>
                <a:cs typeface="Times New Roman"/>
                <a:sym typeface="Times New Roman"/>
              </a:rPr>
              <a:t>Cette structure rend le code clair, sécurisé et bien organisé côté backend. </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rPr i="1" lang="fr">
                <a:latin typeface="Times New Roman"/>
                <a:ea typeface="Times New Roman"/>
                <a:cs typeface="Times New Roman"/>
                <a:sym typeface="Times New Roman"/>
              </a:rPr>
              <a:t>—</a:t>
            </a:r>
            <a:endParaRPr i="1">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i="1" lang="fr" sz="1300">
                <a:solidFill>
                  <a:schemeClr val="dk1"/>
                </a:solidFill>
                <a:latin typeface="Times New Roman"/>
                <a:ea typeface="Times New Roman"/>
                <a:cs typeface="Times New Roman"/>
                <a:sym typeface="Times New Roman"/>
              </a:rPr>
              <a:t>🛡️ Autorisation</a:t>
            </a:r>
            <a:endParaRPr b="1" i="1"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i="1" lang="fr">
                <a:solidFill>
                  <a:schemeClr val="dk1"/>
                </a:solidFill>
                <a:latin typeface="Times New Roman"/>
                <a:ea typeface="Times New Roman"/>
                <a:cs typeface="Times New Roman"/>
                <a:sym typeface="Times New Roman"/>
              </a:rPr>
              <a:t>Processus qui détermine </a:t>
            </a:r>
            <a:r>
              <a:rPr b="1" i="1" lang="fr">
                <a:solidFill>
                  <a:schemeClr val="dk1"/>
                </a:solidFill>
                <a:latin typeface="Times New Roman"/>
                <a:ea typeface="Times New Roman"/>
                <a:cs typeface="Times New Roman"/>
                <a:sym typeface="Times New Roman"/>
              </a:rPr>
              <a:t>ce qu’un utilisateur a le droit de faire</a:t>
            </a:r>
            <a:r>
              <a:rPr i="1" lang="fr">
                <a:solidFill>
                  <a:schemeClr val="dk1"/>
                </a:solidFill>
                <a:latin typeface="Times New Roman"/>
                <a:ea typeface="Times New Roman"/>
                <a:cs typeface="Times New Roman"/>
                <a:sym typeface="Times New Roman"/>
              </a:rPr>
              <a:t> après s’être authentifié.</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i="1">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i="1">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891c680e00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891c680e00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latin typeface="Times New Roman"/>
                <a:ea typeface="Times New Roman"/>
                <a:cs typeface="Times New Roman"/>
                <a:sym typeface="Times New Roman"/>
              </a:rPr>
              <a:t>“J’ai déjà créé un article pour gagner du temps, on va le modifier ensemble en direct pour vous montrer le fonctionnement.”</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Je vais maintenant vous montrer une démo live : la création et la modification d’un article depuis l’espace administrateur. Cela illustre la communication entre l’interface, le back-end et la base de données.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8aecc7cd2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8aecc7cd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Pour l’</a:t>
            </a:r>
            <a:r>
              <a:rPr b="1" i="1" lang="fr" u="sng">
                <a:solidFill>
                  <a:schemeClr val="dk1"/>
                </a:solidFill>
                <a:latin typeface="Times New Roman"/>
                <a:ea typeface="Times New Roman"/>
                <a:cs typeface="Times New Roman"/>
                <a:sym typeface="Times New Roman"/>
              </a:rPr>
              <a:t>authentification (</a:t>
            </a:r>
            <a:r>
              <a:rPr i="1" lang="fr">
                <a:solidFill>
                  <a:schemeClr val="dk1"/>
                </a:solidFill>
                <a:latin typeface="Times New Roman"/>
                <a:ea typeface="Times New Roman"/>
                <a:cs typeface="Times New Roman"/>
                <a:sym typeface="Times New Roman"/>
              </a:rPr>
              <a:t>Processus qui consiste à </a:t>
            </a:r>
            <a:r>
              <a:rPr b="1" i="1" lang="fr">
                <a:solidFill>
                  <a:schemeClr val="dk1"/>
                </a:solidFill>
                <a:latin typeface="Times New Roman"/>
                <a:ea typeface="Times New Roman"/>
                <a:cs typeface="Times New Roman"/>
                <a:sym typeface="Times New Roman"/>
              </a:rPr>
              <a:t>vérifier l’identité d’un utilisateur</a:t>
            </a:r>
            <a:r>
              <a:rPr i="1" lang="fr">
                <a:solidFill>
                  <a:schemeClr val="dk1"/>
                </a:solidFill>
                <a:latin typeface="Times New Roman"/>
                <a:ea typeface="Times New Roman"/>
                <a:cs typeface="Times New Roman"/>
                <a:sym typeface="Times New Roman"/>
              </a:rPr>
              <a:t>.)</a:t>
            </a:r>
            <a:r>
              <a:rPr lang="fr">
                <a:solidFill>
                  <a:schemeClr val="dk1"/>
                </a:solidFill>
              </a:rPr>
              <a:t> </a:t>
            </a:r>
            <a:r>
              <a:rPr b="1" i="1" lang="fr" u="sng">
                <a:solidFill>
                  <a:schemeClr val="dk1"/>
                </a:solidFill>
                <a:latin typeface="Times New Roman"/>
                <a:ea typeface="Times New Roman"/>
                <a:cs typeface="Times New Roman"/>
                <a:sym typeface="Times New Roman"/>
              </a:rPr>
              <a:t> </a:t>
            </a:r>
            <a:r>
              <a:rPr i="1" lang="fr">
                <a:solidFill>
                  <a:schemeClr val="dk1"/>
                </a:solidFill>
                <a:latin typeface="Times New Roman"/>
                <a:ea typeface="Times New Roman"/>
                <a:cs typeface="Times New Roman"/>
                <a:sym typeface="Times New Roman"/>
              </a:rPr>
              <a:t>et la sécurité, j’ai mis en place plusieurs bonnes pratiques :</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1️⃣ D’abord</a:t>
            </a:r>
            <a:r>
              <a:rPr i="1" lang="fr">
                <a:solidFill>
                  <a:schemeClr val="dk1"/>
                </a:solidFill>
                <a:latin typeface="Times New Roman"/>
                <a:ea typeface="Times New Roman"/>
                <a:cs typeface="Times New Roman"/>
                <a:sym typeface="Times New Roman"/>
              </a:rPr>
              <a:t>, le hachage des mots de passe avec </a:t>
            </a:r>
            <a:r>
              <a:rPr b="1" i="1" lang="fr">
                <a:solidFill>
                  <a:schemeClr val="dk1"/>
                </a:solidFill>
                <a:latin typeface="Times New Roman"/>
                <a:ea typeface="Times New Roman"/>
                <a:cs typeface="Times New Roman"/>
                <a:sym typeface="Times New Roman"/>
              </a:rPr>
              <a:t>Bcrypt</a:t>
            </a:r>
            <a:r>
              <a:rPr i="1" lang="fr">
                <a:solidFill>
                  <a:schemeClr val="dk1"/>
                </a:solidFill>
                <a:latin typeface="Times New Roman"/>
                <a:ea typeface="Times New Roman"/>
                <a:cs typeface="Times New Roman"/>
                <a:sym typeface="Times New Roman"/>
              </a:rPr>
              <a:t>, pour qu’ils ne soient jamais stockés en clair.</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2️⃣ Ensuite</a:t>
            </a:r>
            <a:r>
              <a:rPr i="1" lang="fr">
                <a:solidFill>
                  <a:schemeClr val="dk1"/>
                </a:solidFill>
                <a:latin typeface="Times New Roman"/>
                <a:ea typeface="Times New Roman"/>
                <a:cs typeface="Times New Roman"/>
                <a:sym typeface="Times New Roman"/>
              </a:rPr>
              <a:t>, la génération de </a:t>
            </a:r>
            <a:r>
              <a:rPr b="1" i="1" lang="fr">
                <a:solidFill>
                  <a:schemeClr val="dk1"/>
                </a:solidFill>
                <a:latin typeface="Times New Roman"/>
                <a:ea typeface="Times New Roman"/>
                <a:cs typeface="Times New Roman"/>
                <a:sym typeface="Times New Roman"/>
              </a:rPr>
              <a:t>jetons JWT</a:t>
            </a:r>
            <a:r>
              <a:rPr i="1" lang="fr">
                <a:solidFill>
                  <a:schemeClr val="dk1"/>
                </a:solidFill>
                <a:latin typeface="Times New Roman"/>
                <a:ea typeface="Times New Roman"/>
                <a:cs typeface="Times New Roman"/>
                <a:sym typeface="Times New Roman"/>
              </a:rPr>
              <a:t> lors de la connexion, avec un </a:t>
            </a:r>
            <a:r>
              <a:rPr b="1" i="1" lang="fr">
                <a:solidFill>
                  <a:schemeClr val="dk1"/>
                </a:solidFill>
                <a:latin typeface="Times New Roman"/>
                <a:ea typeface="Times New Roman"/>
                <a:cs typeface="Times New Roman"/>
                <a:sym typeface="Times New Roman"/>
              </a:rPr>
              <a:t>middleware</a:t>
            </a:r>
            <a:r>
              <a:rPr i="1" lang="fr">
                <a:solidFill>
                  <a:schemeClr val="dk1"/>
                </a:solidFill>
                <a:latin typeface="Times New Roman"/>
                <a:ea typeface="Times New Roman"/>
                <a:cs typeface="Times New Roman"/>
                <a:sym typeface="Times New Roman"/>
              </a:rPr>
              <a:t> qui vérifie automatiquement le token à chaque requête.</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3️⃣ Troisièmement</a:t>
            </a:r>
            <a:r>
              <a:rPr i="1" lang="fr">
                <a:solidFill>
                  <a:schemeClr val="dk1"/>
                </a:solidFill>
                <a:latin typeface="Times New Roman"/>
                <a:ea typeface="Times New Roman"/>
                <a:cs typeface="Times New Roman"/>
                <a:sym typeface="Times New Roman"/>
              </a:rPr>
              <a:t>, j’ai ajouté une </a:t>
            </a:r>
            <a:r>
              <a:rPr b="1" i="1" lang="fr">
                <a:solidFill>
                  <a:schemeClr val="dk1"/>
                </a:solidFill>
                <a:latin typeface="Times New Roman"/>
                <a:ea typeface="Times New Roman"/>
                <a:cs typeface="Times New Roman"/>
                <a:sym typeface="Times New Roman"/>
              </a:rPr>
              <a:t>validation stricte des champs</a:t>
            </a:r>
            <a:r>
              <a:rPr i="1" lang="fr">
                <a:solidFill>
                  <a:schemeClr val="dk1"/>
                </a:solidFill>
                <a:latin typeface="Times New Roman"/>
                <a:ea typeface="Times New Roman"/>
                <a:cs typeface="Times New Roman"/>
                <a:sym typeface="Times New Roman"/>
              </a:rPr>
              <a:t> (emails, mots de passe) avec des </a:t>
            </a:r>
            <a:r>
              <a:rPr b="1" i="1" lang="fr">
                <a:solidFill>
                  <a:schemeClr val="dk1"/>
                </a:solidFill>
                <a:latin typeface="Times New Roman"/>
                <a:ea typeface="Times New Roman"/>
                <a:cs typeface="Times New Roman"/>
                <a:sym typeface="Times New Roman"/>
              </a:rPr>
              <a:t>regex</a:t>
            </a:r>
            <a:r>
              <a:rPr i="1" lang="fr">
                <a:solidFill>
                  <a:schemeClr val="dk1"/>
                </a:solidFill>
                <a:latin typeface="Times New Roman"/>
                <a:ea typeface="Times New Roman"/>
                <a:cs typeface="Times New Roman"/>
                <a:sym typeface="Times New Roman"/>
              </a:rPr>
              <a:t>, et des protections contre les </a:t>
            </a:r>
            <a:r>
              <a:rPr b="1" i="1" lang="fr">
                <a:solidFill>
                  <a:schemeClr val="dk1"/>
                </a:solidFill>
                <a:latin typeface="Times New Roman"/>
                <a:ea typeface="Times New Roman"/>
                <a:cs typeface="Times New Roman"/>
                <a:sym typeface="Times New Roman"/>
              </a:rPr>
              <a:t>injections SQL</a:t>
            </a:r>
            <a:r>
              <a:rPr i="1" lang="fr">
                <a:solidFill>
                  <a:schemeClr val="dk1"/>
                </a:solidFill>
                <a:latin typeface="Times New Roman"/>
                <a:ea typeface="Times New Roman"/>
                <a:cs typeface="Times New Roman"/>
                <a:sym typeface="Times New Roman"/>
              </a:rPr>
              <a:t> via Prisma.</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i="1" lang="fr">
                <a:solidFill>
                  <a:schemeClr val="dk1"/>
                </a:solidFill>
                <a:latin typeface="Times New Roman"/>
                <a:ea typeface="Times New Roman"/>
                <a:cs typeface="Times New Roman"/>
                <a:sym typeface="Times New Roman"/>
              </a:rPr>
              <a:t>4️⃣ Enfin</a:t>
            </a:r>
            <a:r>
              <a:rPr i="1" lang="fr">
                <a:solidFill>
                  <a:schemeClr val="dk1"/>
                </a:solidFill>
                <a:latin typeface="Times New Roman"/>
                <a:ea typeface="Times New Roman"/>
                <a:cs typeface="Times New Roman"/>
                <a:sym typeface="Times New Roman"/>
              </a:rPr>
              <a:t>, je gère les </a:t>
            </a:r>
            <a:r>
              <a:rPr b="1" i="1" lang="fr">
                <a:solidFill>
                  <a:schemeClr val="dk1"/>
                </a:solidFill>
                <a:latin typeface="Times New Roman"/>
                <a:ea typeface="Times New Roman"/>
                <a:cs typeface="Times New Roman"/>
                <a:sym typeface="Times New Roman"/>
              </a:rPr>
              <a:t>erreurs de manière sécurisée</a:t>
            </a:r>
            <a:r>
              <a:rPr i="1" lang="fr">
                <a:solidFill>
                  <a:schemeClr val="dk1"/>
                </a:solidFill>
                <a:latin typeface="Times New Roman"/>
                <a:ea typeface="Times New Roman"/>
                <a:cs typeface="Times New Roman"/>
                <a:sym typeface="Times New Roman"/>
              </a:rPr>
              <a:t> : les messages techniques restent côté serveur, et l’utilisateur voit seulement des retours simples et clairs.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Et je fais aussi des </a:t>
            </a:r>
            <a:r>
              <a:rPr b="1" i="1" lang="fr">
                <a:solidFill>
                  <a:schemeClr val="dk1"/>
                </a:solidFill>
                <a:latin typeface="Times New Roman"/>
                <a:ea typeface="Times New Roman"/>
                <a:cs typeface="Times New Roman"/>
                <a:sym typeface="Times New Roman"/>
              </a:rPr>
              <a:t>analyses régulières avec </a:t>
            </a:r>
            <a:r>
              <a:rPr b="1" i="1" lang="fr">
                <a:solidFill>
                  <a:srgbClr val="188038"/>
                </a:solidFill>
                <a:latin typeface="Times New Roman"/>
                <a:ea typeface="Times New Roman"/>
                <a:cs typeface="Times New Roman"/>
                <a:sym typeface="Times New Roman"/>
              </a:rPr>
              <a:t>npm audit</a:t>
            </a:r>
            <a:r>
              <a:rPr i="1" lang="fr">
                <a:solidFill>
                  <a:schemeClr val="dk1"/>
                </a:solidFill>
                <a:latin typeface="Times New Roman"/>
                <a:ea typeface="Times New Roman"/>
                <a:cs typeface="Times New Roman"/>
                <a:sym typeface="Times New Roman"/>
              </a:rPr>
              <a:t> pour vérifier les dépendances.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 L’objectif, c’était d’avoir un système </a:t>
            </a:r>
            <a:r>
              <a:rPr b="1" i="1" lang="fr">
                <a:solidFill>
                  <a:schemeClr val="dk1"/>
                </a:solidFill>
                <a:latin typeface="Times New Roman"/>
                <a:ea typeface="Times New Roman"/>
                <a:cs typeface="Times New Roman"/>
                <a:sym typeface="Times New Roman"/>
              </a:rPr>
              <a:t>sécurisé, fiable et fluide</a:t>
            </a:r>
            <a:r>
              <a:rPr i="1" lang="fr">
                <a:solidFill>
                  <a:schemeClr val="dk1"/>
                </a:solidFill>
                <a:latin typeface="Times New Roman"/>
                <a:ea typeface="Times New Roman"/>
                <a:cs typeface="Times New Roman"/>
                <a:sym typeface="Times New Roman"/>
              </a:rPr>
              <a:t> pour l’utilisateur.</a:t>
            </a:r>
            <a:endParaRPr i="1">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i="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7cf3547372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7cf3547372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a:solidFill>
                  <a:schemeClr val="dk1"/>
                </a:solidFill>
                <a:latin typeface="Times New Roman"/>
                <a:ea typeface="Times New Roman"/>
                <a:cs typeface="Times New Roman"/>
                <a:sym typeface="Times New Roman"/>
              </a:rPr>
              <a:t>J’ai effectué des tests unitaires avec Jest pour vérifier le bon fonctionnement du code, et des tests API avec Postman pour simuler des requêtes. Cela garantit la fiabilité du projet avant sa mise en ligne. C’est une étape indispensable pour la qualité logicielle.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"Jest est un framework de tests JavaScript qui automatise la vérification du bon fonctionnement du code, ici pour tester l'authentification."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"Garantir la fiabilité du code en vérifiant automatiquement que chaque fonction répond correctement aux différents scénarios d'usage."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"Pour détecter les bugs avant la mise en production, faciliter la maintenance et assurer la qualité du système d'authentification."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200">
                <a:solidFill>
                  <a:schemeClr val="dk1"/>
                </a:solidFill>
              </a:rPr>
              <a:t>Analyse des tests affichés</a:t>
            </a:r>
            <a:endParaRPr b="1" sz="1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Tests unitaires d'authentification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"Le fichier </a:t>
            </a:r>
            <a:r>
              <a:rPr i="1" lang="fr" sz="900">
                <a:solidFill>
                  <a:schemeClr val="dk1"/>
                </a:solidFill>
                <a:latin typeface="Courier New"/>
                <a:ea typeface="Courier New"/>
                <a:cs typeface="Courier New"/>
                <a:sym typeface="Courier New"/>
              </a:rPr>
              <a:t>auth.test.js</a:t>
            </a:r>
            <a:r>
              <a:rPr i="1" lang="fr" sz="1000">
                <a:solidFill>
                  <a:schemeClr val="dk1"/>
                </a:solidFill>
              </a:rPr>
              <a:t> teste toutes les fonctions critiques de connexion, gestion des tokens et contrôle des rôles."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Résultats des tests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17 tests passés</a:t>
            </a:r>
            <a:r>
              <a:rPr lang="fr" sz="1000">
                <a:solidFill>
                  <a:schemeClr val="dk1"/>
                </a:solidFill>
              </a:rPr>
              <a:t> sur 17 total</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Couverture complète</a:t>
            </a:r>
            <a:r>
              <a:rPr lang="fr" sz="1000">
                <a:solidFill>
                  <a:schemeClr val="dk1"/>
                </a:solidFill>
              </a:rPr>
              <a:t> des cas d'usage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Durée</a:t>
            </a:r>
            <a:r>
              <a:rPr lang="fr" sz="1000">
                <a:solidFill>
                  <a:schemeClr val="dk1"/>
                </a:solidFill>
              </a:rPr>
              <a:t> : 0.719s (performance optimale)</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Types de vérifications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Tests de connexion :</a:t>
            </a:r>
            <a:r>
              <a:rPr lang="fr" sz="1000">
                <a:solidFill>
                  <a:schemeClr val="dk1"/>
                </a:solidFill>
              </a:rPr>
              <a:t> </a:t>
            </a:r>
            <a:r>
              <a:rPr i="1" lang="fr" sz="1000">
                <a:solidFill>
                  <a:schemeClr val="dk1"/>
                </a:solidFill>
              </a:rPr>
              <a:t>"Vérifie que la connexion fonctionne avec des identifiants valides et échoue avec des identifiants incorrects."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de tokens :</a:t>
            </a:r>
            <a:r>
              <a:rPr lang="fr" sz="1000">
                <a:solidFill>
                  <a:schemeClr val="dk1"/>
                </a:solidFill>
              </a:rPr>
              <a:t> </a:t>
            </a:r>
            <a:r>
              <a:rPr i="1" lang="fr" sz="1000">
                <a:solidFill>
                  <a:schemeClr val="dk1"/>
                </a:solidFill>
              </a:rPr>
              <a:t>"Contrôle la génération, validation et expiration des JWT selon différents scénarios."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de rôles :</a:t>
            </a:r>
            <a:r>
              <a:rPr lang="fr" sz="1000">
                <a:solidFill>
                  <a:schemeClr val="dk1"/>
                </a:solidFill>
              </a:rPr>
              <a:t> </a:t>
            </a:r>
            <a:r>
              <a:rPr i="1" lang="fr" sz="1000">
                <a:solidFill>
                  <a:schemeClr val="dk1"/>
                </a:solidFill>
              </a:rPr>
              <a:t>"Assure que les permissions admin/user sont correctement appliquées."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d'erreurs :</a:t>
            </a:r>
            <a:r>
              <a:rPr lang="fr" sz="1000">
                <a:solidFill>
                  <a:schemeClr val="dk1"/>
                </a:solidFill>
              </a:rPr>
              <a:t> </a:t>
            </a:r>
            <a:r>
              <a:rPr i="1" lang="fr" sz="1000">
                <a:solidFill>
                  <a:schemeClr val="dk1"/>
                </a:solidFill>
              </a:rPr>
              <a:t>"Vérifie la gestion gracieuse des cas d'erreur (token expiré, utilisateur inexistant, etc.)."</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Avantages des tests automatisés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Fiabilité</a:t>
            </a:r>
            <a:r>
              <a:rPr lang="fr" sz="1000">
                <a:solidFill>
                  <a:schemeClr val="dk1"/>
                </a:solidFill>
              </a:rPr>
              <a:t> : Code testé = code sûr</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Régression</a:t>
            </a:r>
            <a:r>
              <a:rPr lang="fr" sz="1000">
                <a:solidFill>
                  <a:schemeClr val="dk1"/>
                </a:solidFill>
              </a:rPr>
              <a:t> : Détecte si une modification casse une fonctionnalité</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Documentation</a:t>
            </a:r>
            <a:r>
              <a:rPr lang="fr" sz="1000">
                <a:solidFill>
                  <a:schemeClr val="dk1"/>
                </a:solidFill>
              </a:rPr>
              <a:t> : Les tests expliquent le comportement attendu</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Confiance</a:t>
            </a:r>
            <a:r>
              <a:rPr lang="fr" sz="1000">
                <a:solidFill>
                  <a:schemeClr val="dk1"/>
                </a:solidFill>
              </a:rPr>
              <a:t> : Déploiement serein</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"Tests Jest = assurance qualité automatisée : chaque fonction d'authentification est vérifiée pour garantir un système robuste."</a:t>
            </a:r>
            <a:endParaRPr i="1" sz="1000">
              <a:solidFill>
                <a:schemeClr val="dk1"/>
              </a:solidFill>
            </a:endParaRPr>
          </a:p>
          <a:p>
            <a:pPr indent="0" lvl="0" marL="0" rtl="0" algn="l">
              <a:spcBef>
                <a:spcPts val="0"/>
              </a:spcBef>
              <a:spcAft>
                <a:spcPts val="0"/>
              </a:spcAft>
              <a:buNone/>
            </a:pPr>
            <a:r>
              <a:t/>
            </a:r>
            <a:endParaRPr i="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843f74fb9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843f74fb9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"Postman est un outil qui simule des requêtes HTTP pour tester les endpoints de l'API sans interface graphique."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"Vérifier les réponses du serveur (statut, JSON, authentification) et s'assurer que l'API fonctionne correctement côté client."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"Pour garantir la fiabilité, la sécurité et la conformité de l'API avant l'intégration avec le frontend."</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200">
                <a:solidFill>
                  <a:schemeClr val="dk1"/>
                </a:solidFill>
              </a:rPr>
              <a:t>Analyse de l'interface Postman</a:t>
            </a:r>
            <a:endParaRPr b="1" sz="1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Tests visibles dans l'interface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"Collection de tests organisée pour couvrir tous les endpoints : authentification, articles, favoris, administration."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Types de vérifications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Tests de statut :</a:t>
            </a:r>
            <a:r>
              <a:rPr lang="fr" sz="1000">
                <a:solidFill>
                  <a:schemeClr val="dk1"/>
                </a:solidFill>
              </a:rPr>
              <a:t> </a:t>
            </a:r>
            <a:r>
              <a:rPr i="1" lang="fr" sz="1000">
                <a:solidFill>
                  <a:schemeClr val="dk1"/>
                </a:solidFill>
              </a:rPr>
              <a:t>"Vérifier que l'API retourne les bons codes : 200 (succès), 401 (non autorisé), 404 (non trouvé)."</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de données :</a:t>
            </a:r>
            <a:r>
              <a:rPr lang="fr" sz="1000">
                <a:solidFill>
                  <a:schemeClr val="dk1"/>
                </a:solidFill>
              </a:rPr>
              <a:t> </a:t>
            </a:r>
            <a:r>
              <a:rPr i="1" lang="fr" sz="1000">
                <a:solidFill>
                  <a:schemeClr val="dk1"/>
                </a:solidFill>
              </a:rPr>
              <a:t>"Contrôler la structure JSON des réponses, la présence des champs obligatoires."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d'authentification :</a:t>
            </a:r>
            <a:r>
              <a:rPr lang="fr" sz="1000">
                <a:solidFill>
                  <a:schemeClr val="dk1"/>
                </a:solidFill>
              </a:rPr>
              <a:t> </a:t>
            </a:r>
            <a:r>
              <a:rPr i="1" lang="fr" sz="1000">
                <a:solidFill>
                  <a:schemeClr val="dk1"/>
                </a:solidFill>
              </a:rPr>
              <a:t>"Vérifier que les routes protégées rejettent les accès non autorisés."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de performance :</a:t>
            </a:r>
            <a:r>
              <a:rPr lang="fr" sz="1000">
                <a:solidFill>
                  <a:schemeClr val="dk1"/>
                </a:solidFill>
              </a:rPr>
              <a:t> </a:t>
            </a:r>
            <a:r>
              <a:rPr i="1" lang="fr" sz="1000">
                <a:solidFill>
                  <a:schemeClr val="dk1"/>
                </a:solidFill>
              </a:rPr>
              <a:t>"Mesurer les temps de réponse pour s'assurer de la rapidité de l'API."</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Avantages de Postman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Interface intuitive :</a:t>
            </a:r>
            <a:r>
              <a:rPr lang="fr" sz="1000">
                <a:solidFill>
                  <a:schemeClr val="dk1"/>
                </a:solidFill>
              </a:rPr>
              <a:t> </a:t>
            </a:r>
            <a:r>
              <a:rPr i="1" lang="fr" sz="1000">
                <a:solidFill>
                  <a:schemeClr val="dk1"/>
                </a:solidFill>
              </a:rPr>
              <a:t>"Création facile de requêtes complexes avec headers, body, paramètres."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Automatisation :</a:t>
            </a:r>
            <a:r>
              <a:rPr lang="fr" sz="1000">
                <a:solidFill>
                  <a:schemeClr val="dk1"/>
                </a:solidFill>
              </a:rPr>
              <a:t> </a:t>
            </a:r>
            <a:r>
              <a:rPr i="1" lang="fr" sz="1000">
                <a:solidFill>
                  <a:schemeClr val="dk1"/>
                </a:solidFill>
              </a:rPr>
              <a:t>"Exécution de collections entières de tests en un clic."</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Documentation :</a:t>
            </a:r>
            <a:r>
              <a:rPr lang="fr" sz="1000">
                <a:solidFill>
                  <a:schemeClr val="dk1"/>
                </a:solidFill>
              </a:rPr>
              <a:t> </a:t>
            </a:r>
            <a:r>
              <a:rPr i="1" lang="fr" sz="1000">
                <a:solidFill>
                  <a:schemeClr val="dk1"/>
                </a:solidFill>
              </a:rPr>
              <a:t>"Génération automatique de documentation API pour l'équipe."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Collaboration :</a:t>
            </a:r>
            <a:r>
              <a:rPr lang="fr" sz="1000">
                <a:solidFill>
                  <a:schemeClr val="dk1"/>
                </a:solidFill>
              </a:rPr>
              <a:t> </a:t>
            </a:r>
            <a:r>
              <a:rPr i="1" lang="fr" sz="1000">
                <a:solidFill>
                  <a:schemeClr val="dk1"/>
                </a:solidFill>
              </a:rPr>
              <a:t>"Partage des collections de tests entre développeurs."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Dans notre projet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"Tests complets de l'API articles, authentification admin, gestion des favoris. Validation avant chaque déploiement."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"Postman = laboratoire d'essai pour l'API : validation complète des fonctionnalités avant livraison au frontend."</a:t>
            </a:r>
            <a:endParaRPr i="1" sz="1000">
              <a:solidFill>
                <a:schemeClr val="dk1"/>
              </a:solidFill>
            </a:endParaRPr>
          </a:p>
          <a:p>
            <a:pPr indent="0" lvl="0" marL="0" rtl="0" algn="l">
              <a:spcBef>
                <a:spcPts val="0"/>
              </a:spcBef>
              <a:spcAft>
                <a:spcPts val="0"/>
              </a:spcAft>
              <a:buNone/>
            </a:pPr>
            <a:r>
              <a:t/>
            </a:r>
            <a:endParaRPr i="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7cf3547372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7cf3547372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"Vercel est une plateforme cloud qui déploie et héberge automatiquement les applications web (Next.js, React...) via GitHub et les outils de performance."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"Automatiser le déploiement, héberger l'application en production, optimiser les performances et gérer les variables d'environnement."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"Pour un déploiement instantané, une infrastructure scalable, des performances optimisées et une intégration parfaite avec Next.js."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200">
                <a:solidFill>
                  <a:schemeClr val="dk1"/>
                </a:solidFill>
              </a:rPr>
              <a:t>Analyse de la configuration</a:t>
            </a:r>
            <a:endParaRPr b="1" sz="1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Configuration des variables d'environnement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"Le fichier .env.local contient toutes les clés secrètes nécessaires en production."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Variables essentielles :</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fr" sz="1000">
                <a:solidFill>
                  <a:schemeClr val="dk1"/>
                </a:solidFill>
              </a:rPr>
              <a:t>DATABASE_URL</a:t>
            </a:r>
            <a:r>
              <a:rPr lang="fr" sz="1000">
                <a:solidFill>
                  <a:schemeClr val="dk1"/>
                </a:solidFill>
              </a:rPr>
              <a:t> : Connexion PostgreSQL (Neon)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JWT_SECRET</a:t>
            </a:r>
            <a:r>
              <a:rPr lang="fr" sz="1000">
                <a:solidFill>
                  <a:schemeClr val="dk1"/>
                </a:solidFill>
              </a:rPr>
              <a:t> : Clé de chiffrement des tokens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CLOUDINARY</a:t>
            </a:r>
            <a:r>
              <a:rPr lang="fr" sz="1000">
                <a:solidFill>
                  <a:schemeClr val="dk1"/>
                </a:solidFill>
              </a:rPr>
              <a:t> : Gestion des images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RESEND_API_KEY</a:t>
            </a:r>
            <a:r>
              <a:rPr lang="fr" sz="1000">
                <a:solidFill>
                  <a:schemeClr val="dk1"/>
                </a:solidFill>
              </a:rPr>
              <a:t> : Envoi d'emails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NEXTAUTH</a:t>
            </a:r>
            <a:r>
              <a:rPr lang="fr" sz="1000">
                <a:solidFill>
                  <a:schemeClr val="dk1"/>
                </a:solidFill>
              </a:rPr>
              <a:t> : Authentification (optionnel)</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Déploiement automatisé via GitHub &amp; Vercel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Processus automatique :</a:t>
            </a:r>
            <a:endParaRPr b="1" sz="1000">
              <a:solidFill>
                <a:schemeClr val="dk1"/>
              </a:solidFill>
            </a:endParaRPr>
          </a:p>
          <a:p>
            <a:pPr indent="-292100" lvl="0" marL="457200" rtl="0" algn="l">
              <a:lnSpc>
                <a:spcPct val="115000"/>
              </a:lnSpc>
              <a:spcBef>
                <a:spcPts val="1200"/>
              </a:spcBef>
              <a:spcAft>
                <a:spcPts val="0"/>
              </a:spcAft>
              <a:buClr>
                <a:schemeClr val="dk1"/>
              </a:buClr>
              <a:buSzPts val="1000"/>
              <a:buAutoNum type="arabicPeriod"/>
            </a:pPr>
            <a:r>
              <a:rPr b="1" lang="fr" sz="1000">
                <a:solidFill>
                  <a:schemeClr val="dk1"/>
                </a:solidFill>
              </a:rPr>
              <a:t>Push sur GitHub</a:t>
            </a:r>
            <a:r>
              <a:rPr lang="fr" sz="1000">
                <a:solidFill>
                  <a:schemeClr val="dk1"/>
                </a:solidFill>
              </a:rPr>
              <a:t> → Vercel détecte les changements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fr" sz="1000">
                <a:solidFill>
                  <a:schemeClr val="dk1"/>
                </a:solidFill>
              </a:rPr>
              <a:t>Build automatique</a:t>
            </a:r>
            <a:r>
              <a:rPr lang="fr" sz="1000">
                <a:solidFill>
                  <a:schemeClr val="dk1"/>
                </a:solidFill>
              </a:rPr>
              <a:t> → Compilation de l'application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fr" sz="1000">
                <a:solidFill>
                  <a:schemeClr val="dk1"/>
                </a:solidFill>
              </a:rPr>
              <a:t>Déploiement</a:t>
            </a:r>
            <a:r>
              <a:rPr lang="fr" sz="1000">
                <a:solidFill>
                  <a:schemeClr val="dk1"/>
                </a:solidFill>
              </a:rPr>
              <a:t> → Mise en ligne instantanée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fr" sz="1000">
                <a:solidFill>
                  <a:schemeClr val="dk1"/>
                </a:solidFill>
              </a:rPr>
              <a:t>URL de production</a:t>
            </a:r>
            <a:r>
              <a:rPr lang="fr" sz="1000">
                <a:solidFill>
                  <a:schemeClr val="dk1"/>
                </a:solidFill>
              </a:rPr>
              <a:t> → Application accessible</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Historique des déploiements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"Interface Vercel montre tous les déploiements : succès, échecs, rollback possible en un clic."</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Avantages de Vercel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Zero-config :</a:t>
            </a:r>
            <a:r>
              <a:rPr lang="fr" sz="1000">
                <a:solidFill>
                  <a:schemeClr val="dk1"/>
                </a:solidFill>
              </a:rPr>
              <a:t> </a:t>
            </a:r>
            <a:r>
              <a:rPr i="1" lang="fr" sz="1000">
                <a:solidFill>
                  <a:schemeClr val="dk1"/>
                </a:solidFill>
              </a:rPr>
              <a:t>"Déploiement automatique sans configuration serveur."</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Performance :</a:t>
            </a:r>
            <a:r>
              <a:rPr lang="fr" sz="1000">
                <a:solidFill>
                  <a:schemeClr val="dk1"/>
                </a:solidFill>
              </a:rPr>
              <a:t> </a:t>
            </a:r>
            <a:r>
              <a:rPr i="1" lang="fr" sz="1000">
                <a:solidFill>
                  <a:schemeClr val="dk1"/>
                </a:solidFill>
              </a:rPr>
              <a:t>"CDN mondial, optimisation automatique des images et du code."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Scalabilité :</a:t>
            </a:r>
            <a:r>
              <a:rPr lang="fr" sz="1000">
                <a:solidFill>
                  <a:schemeClr val="dk1"/>
                </a:solidFill>
              </a:rPr>
              <a:t> </a:t>
            </a:r>
            <a:r>
              <a:rPr i="1" lang="fr" sz="1000">
                <a:solidFill>
                  <a:schemeClr val="dk1"/>
                </a:solidFill>
              </a:rPr>
              <a:t>"Infrastructure qui s'adapte automatiquement à la charge."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Intégration Git :</a:t>
            </a:r>
            <a:r>
              <a:rPr lang="fr" sz="1000">
                <a:solidFill>
                  <a:schemeClr val="dk1"/>
                </a:solidFill>
              </a:rPr>
              <a:t> </a:t>
            </a:r>
            <a:r>
              <a:rPr i="1" lang="fr" sz="1000">
                <a:solidFill>
                  <a:schemeClr val="dk1"/>
                </a:solidFill>
              </a:rPr>
              <a:t>"Chaque commit devient un déploiement, branches de preview automatiques."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"Vercel = déploiement moderne : du code à la production en quelques secondes, infrastructure mondiale, performance optimisée."</a:t>
            </a:r>
            <a:endParaRPr i="1" sz="1000">
              <a:solidFill>
                <a:schemeClr val="dk1"/>
              </a:solidFill>
            </a:endParaRPr>
          </a:p>
          <a:p>
            <a:pPr indent="0" lvl="0" marL="0" rtl="0" algn="l">
              <a:spcBef>
                <a:spcPts val="0"/>
              </a:spcBef>
              <a:spcAft>
                <a:spcPts val="0"/>
              </a:spcAft>
              <a:buNone/>
            </a:pPr>
            <a:r>
              <a:t/>
            </a:r>
            <a:endParaRPr i="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83cafd744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83cafd744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fr">
                <a:latin typeface="Times New Roman"/>
                <a:ea typeface="Times New Roman"/>
                <a:cs typeface="Times New Roman"/>
                <a:sym typeface="Times New Roman"/>
              </a:rPr>
              <a:t>Voici une démo pour un système de favoris lorsque l’utilisateur est connecté et qui souhaite ajouter un ou plus articles dans son dashboard personnel =&gt; onglet “favoris” pour </a:t>
            </a:r>
            <a:r>
              <a:rPr i="1" lang="fr">
                <a:latin typeface="Times New Roman"/>
                <a:ea typeface="Times New Roman"/>
                <a:cs typeface="Times New Roman"/>
                <a:sym typeface="Times New Roman"/>
              </a:rPr>
              <a:t>récupérer</a:t>
            </a:r>
            <a:r>
              <a:rPr i="1" lang="fr">
                <a:latin typeface="Times New Roman"/>
                <a:ea typeface="Times New Roman"/>
                <a:cs typeface="Times New Roman"/>
                <a:sym typeface="Times New Roman"/>
              </a:rPr>
              <a:t> tous les articles mis en favoris et ensuite retirer l’article des favoris soit dans son dashboard soit dans la page articles de son choix.</a:t>
            </a:r>
            <a:endParaRPr i="1">
              <a:latin typeface="Times New Roman"/>
              <a:ea typeface="Times New Roman"/>
              <a:cs typeface="Times New Roman"/>
              <a:sym typeface="Times New Roman"/>
            </a:endParaRPr>
          </a:p>
          <a:p>
            <a:pPr indent="0" lvl="0" marL="0" rtl="0" algn="l">
              <a:spcBef>
                <a:spcPts val="0"/>
              </a:spcBef>
              <a:spcAft>
                <a:spcPts val="0"/>
              </a:spcAft>
              <a:buNone/>
            </a:pPr>
            <a:r>
              <a:rPr i="1" lang="fr">
                <a:latin typeface="Times New Roman"/>
                <a:ea typeface="Times New Roman"/>
                <a:cs typeface="Times New Roman"/>
                <a:sym typeface="Times New Roman"/>
              </a:rPr>
              <a:t>—</a:t>
            </a:r>
            <a:endParaRPr i="1">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i="1" lang="fr" sz="1300">
                <a:solidFill>
                  <a:schemeClr val="dk1"/>
                </a:solidFill>
                <a:latin typeface="Times New Roman"/>
                <a:ea typeface="Times New Roman"/>
                <a:cs typeface="Times New Roman"/>
                <a:sym typeface="Times New Roman"/>
              </a:rPr>
              <a:t>⚙️ Fonctionnement dans mon projet</a:t>
            </a:r>
            <a:endParaRPr b="1" i="1"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Dans ma base de données, j’ai une table </a:t>
            </a:r>
            <a:r>
              <a:rPr b="1" i="1" lang="fr">
                <a:solidFill>
                  <a:srgbClr val="188038"/>
                </a:solidFill>
                <a:latin typeface="Times New Roman"/>
                <a:ea typeface="Times New Roman"/>
                <a:cs typeface="Times New Roman"/>
                <a:sym typeface="Times New Roman"/>
              </a:rPr>
              <a:t>favori</a:t>
            </a:r>
            <a:r>
              <a:rPr i="1" lang="fr">
                <a:solidFill>
                  <a:schemeClr val="dk1"/>
                </a:solidFill>
                <a:latin typeface="Times New Roman"/>
                <a:ea typeface="Times New Roman"/>
                <a:cs typeface="Times New Roman"/>
                <a:sym typeface="Times New Roman"/>
              </a:rPr>
              <a:t> reliée à un </a:t>
            </a:r>
            <a:r>
              <a:rPr b="1" i="1" lang="fr">
                <a:solidFill>
                  <a:schemeClr val="dk1"/>
                </a:solidFill>
                <a:latin typeface="Times New Roman"/>
                <a:ea typeface="Times New Roman"/>
                <a:cs typeface="Times New Roman"/>
                <a:sym typeface="Times New Roman"/>
              </a:rPr>
              <a:t>utilisateur</a:t>
            </a:r>
            <a:r>
              <a:rPr i="1" lang="fr">
                <a:solidFill>
                  <a:schemeClr val="dk1"/>
                </a:solidFill>
                <a:latin typeface="Times New Roman"/>
                <a:ea typeface="Times New Roman"/>
                <a:cs typeface="Times New Roman"/>
                <a:sym typeface="Times New Roman"/>
              </a:rPr>
              <a:t> et à un </a:t>
            </a:r>
            <a:r>
              <a:rPr b="1" i="1" lang="fr">
                <a:solidFill>
                  <a:schemeClr val="dk1"/>
                </a:solidFill>
                <a:latin typeface="Times New Roman"/>
                <a:ea typeface="Times New Roman"/>
                <a:cs typeface="Times New Roman"/>
                <a:sym typeface="Times New Roman"/>
              </a:rPr>
              <a:t>article</a:t>
            </a:r>
            <a:r>
              <a:rPr i="1" lang="fr">
                <a:solidFill>
                  <a:schemeClr val="dk1"/>
                </a:solidFill>
                <a:latin typeface="Times New Roman"/>
                <a:ea typeface="Times New Roman"/>
                <a:cs typeface="Times New Roman"/>
                <a:sym typeface="Times New Roman"/>
              </a:rPr>
              <a:t>.</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Quand un utilisateur clique sur le bouton “favori” :</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Une </a:t>
            </a:r>
            <a:r>
              <a:rPr b="1" i="1" lang="fr">
                <a:solidFill>
                  <a:schemeClr val="dk1"/>
                </a:solidFill>
                <a:latin typeface="Times New Roman"/>
                <a:ea typeface="Times New Roman"/>
                <a:cs typeface="Times New Roman"/>
                <a:sym typeface="Times New Roman"/>
              </a:rPr>
              <a:t>requête </a:t>
            </a:r>
            <a:r>
              <a:rPr b="1" i="1" lang="fr">
                <a:solidFill>
                  <a:srgbClr val="188038"/>
                </a:solidFill>
                <a:latin typeface="Times New Roman"/>
                <a:ea typeface="Times New Roman"/>
                <a:cs typeface="Times New Roman"/>
                <a:sym typeface="Times New Roman"/>
              </a:rPr>
              <a:t>fetch()</a:t>
            </a:r>
            <a:r>
              <a:rPr b="1" i="1" lang="fr">
                <a:solidFill>
                  <a:schemeClr val="dk1"/>
                </a:solidFill>
                <a:latin typeface="Times New Roman"/>
                <a:ea typeface="Times New Roman"/>
                <a:cs typeface="Times New Roman"/>
                <a:sym typeface="Times New Roman"/>
              </a:rPr>
              <a:t> JavaScript</a:t>
            </a:r>
            <a:r>
              <a:rPr i="1" lang="fr">
                <a:solidFill>
                  <a:schemeClr val="dk1"/>
                </a:solidFill>
                <a:latin typeface="Times New Roman"/>
                <a:ea typeface="Times New Roman"/>
                <a:cs typeface="Times New Roman"/>
                <a:sym typeface="Times New Roman"/>
              </a:rPr>
              <a:t> est envoyée au serveur.</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Le </a:t>
            </a:r>
            <a:r>
              <a:rPr b="1" i="1" lang="fr">
                <a:solidFill>
                  <a:schemeClr val="dk1"/>
                </a:solidFill>
                <a:latin typeface="Times New Roman"/>
                <a:ea typeface="Times New Roman"/>
                <a:cs typeface="Times New Roman"/>
                <a:sym typeface="Times New Roman"/>
              </a:rPr>
              <a:t>serveur enregistre</a:t>
            </a:r>
            <a:r>
              <a:rPr i="1" lang="fr">
                <a:solidFill>
                  <a:schemeClr val="dk1"/>
                </a:solidFill>
                <a:latin typeface="Times New Roman"/>
                <a:ea typeface="Times New Roman"/>
                <a:cs typeface="Times New Roman"/>
                <a:sym typeface="Times New Roman"/>
              </a:rPr>
              <a:t> en base de données ce favori, associé à l’utilisateur et à l’article.</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Le serveur renvoie une </a:t>
            </a:r>
            <a:r>
              <a:rPr b="1" i="1" lang="fr">
                <a:solidFill>
                  <a:schemeClr val="dk1"/>
                </a:solidFill>
                <a:latin typeface="Times New Roman"/>
                <a:ea typeface="Times New Roman"/>
                <a:cs typeface="Times New Roman"/>
                <a:sym typeface="Times New Roman"/>
              </a:rPr>
              <a:t>réponse JSON</a:t>
            </a:r>
            <a:r>
              <a:rPr i="1" lang="fr">
                <a:solidFill>
                  <a:schemeClr val="dk1"/>
                </a:solidFill>
                <a:latin typeface="Times New Roman"/>
                <a:ea typeface="Times New Roman"/>
                <a:cs typeface="Times New Roman"/>
                <a:sym typeface="Times New Roman"/>
              </a:rPr>
              <a:t> au front-end, que j’affiche ensuite pour </a:t>
            </a:r>
            <a:r>
              <a:rPr b="1" i="1" lang="fr">
                <a:solidFill>
                  <a:schemeClr val="dk1"/>
                </a:solidFill>
                <a:latin typeface="Times New Roman"/>
                <a:ea typeface="Times New Roman"/>
                <a:cs typeface="Times New Roman"/>
                <a:sym typeface="Times New Roman"/>
              </a:rPr>
              <a:t>mettre à jour l’interface en temps réel</a:t>
            </a:r>
            <a:r>
              <a:rPr i="1" lang="fr">
                <a:solidFill>
                  <a:schemeClr val="dk1"/>
                </a:solidFill>
                <a:latin typeface="Times New Roman"/>
                <a:ea typeface="Times New Roman"/>
                <a:cs typeface="Times New Roman"/>
                <a:sym typeface="Times New Roman"/>
              </a:rPr>
              <a:t>.</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i="1">
              <a:latin typeface="Times New Roman"/>
              <a:ea typeface="Times New Roman"/>
              <a:cs typeface="Times New Roman"/>
              <a:sym typeface="Times New Roman"/>
            </a:endParaRPr>
          </a:p>
          <a:p>
            <a:pPr indent="0" lvl="0" marL="0" rtl="0" algn="l">
              <a:spcBef>
                <a:spcPts val="1200"/>
              </a:spcBef>
              <a:spcAft>
                <a:spcPts val="0"/>
              </a:spcAft>
              <a:buNone/>
            </a:pPr>
            <a:r>
              <a:t/>
            </a:r>
            <a:endParaRPr i="1">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cf354737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7cf354737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Le projet vise à </a:t>
            </a:r>
            <a:r>
              <a:rPr b="1" i="1" lang="fr">
                <a:solidFill>
                  <a:schemeClr val="dk1"/>
                </a:solidFill>
                <a:latin typeface="Times New Roman"/>
                <a:ea typeface="Times New Roman"/>
                <a:cs typeface="Times New Roman"/>
                <a:sym typeface="Times New Roman"/>
              </a:rPr>
              <a:t>digitaliser les services de bien-être</a:t>
            </a:r>
            <a:r>
              <a:rPr i="1" lang="fr">
                <a:solidFill>
                  <a:schemeClr val="dk1"/>
                </a:solidFill>
                <a:latin typeface="Times New Roman"/>
                <a:ea typeface="Times New Roman"/>
                <a:cs typeface="Times New Roman"/>
                <a:sym typeface="Times New Roman"/>
              </a:rPr>
              <a:t> à travers une application web et mobile.</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L’objectif est de </a:t>
            </a:r>
            <a:r>
              <a:rPr b="1" i="1" lang="fr">
                <a:solidFill>
                  <a:schemeClr val="dk1"/>
                </a:solidFill>
                <a:latin typeface="Times New Roman"/>
                <a:ea typeface="Times New Roman"/>
                <a:cs typeface="Times New Roman"/>
                <a:sym typeface="Times New Roman"/>
              </a:rPr>
              <a:t>faciliter la prise de rendez-vous en ligne</a:t>
            </a:r>
            <a:r>
              <a:rPr i="1" lang="fr">
                <a:solidFill>
                  <a:schemeClr val="dk1"/>
                </a:solidFill>
                <a:latin typeface="Times New Roman"/>
                <a:ea typeface="Times New Roman"/>
                <a:cs typeface="Times New Roman"/>
                <a:sym typeface="Times New Roman"/>
              </a:rPr>
              <a:t> via </a:t>
            </a:r>
            <a:r>
              <a:rPr b="1" i="1" lang="fr">
                <a:solidFill>
                  <a:schemeClr val="dk1"/>
                </a:solidFill>
                <a:latin typeface="Times New Roman"/>
                <a:ea typeface="Times New Roman"/>
                <a:cs typeface="Times New Roman"/>
                <a:sym typeface="Times New Roman"/>
              </a:rPr>
              <a:t>Calendly</a:t>
            </a:r>
            <a:r>
              <a:rPr i="1" lang="fr">
                <a:solidFill>
                  <a:schemeClr val="dk1"/>
                </a:solidFill>
                <a:latin typeface="Times New Roman"/>
                <a:ea typeface="Times New Roman"/>
                <a:cs typeface="Times New Roman"/>
                <a:sym typeface="Times New Roman"/>
              </a:rPr>
              <a:t>, tout en </a:t>
            </a:r>
            <a:r>
              <a:rPr b="1" i="1" lang="fr">
                <a:solidFill>
                  <a:schemeClr val="dk1"/>
                </a:solidFill>
                <a:latin typeface="Times New Roman"/>
                <a:ea typeface="Times New Roman"/>
                <a:cs typeface="Times New Roman"/>
                <a:sym typeface="Times New Roman"/>
              </a:rPr>
              <a:t>améliorant la visibilité SEO</a:t>
            </a:r>
            <a:r>
              <a:rPr i="1" lang="fr">
                <a:solidFill>
                  <a:schemeClr val="dk1"/>
                </a:solidFill>
                <a:latin typeface="Times New Roman"/>
                <a:ea typeface="Times New Roman"/>
                <a:cs typeface="Times New Roman"/>
                <a:sym typeface="Times New Roman"/>
              </a:rPr>
              <a:t> des praticiens.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J’offre une </a:t>
            </a:r>
            <a:r>
              <a:rPr b="1" i="1" lang="fr">
                <a:solidFill>
                  <a:schemeClr val="dk1"/>
                </a:solidFill>
                <a:latin typeface="Times New Roman"/>
                <a:ea typeface="Times New Roman"/>
                <a:cs typeface="Times New Roman"/>
                <a:sym typeface="Times New Roman"/>
              </a:rPr>
              <a:t>expérience moderne, fluide et accessible</a:t>
            </a:r>
            <a:r>
              <a:rPr i="1" lang="fr">
                <a:solidFill>
                  <a:schemeClr val="dk1"/>
                </a:solidFill>
                <a:latin typeface="Times New Roman"/>
                <a:ea typeface="Times New Roman"/>
                <a:cs typeface="Times New Roman"/>
                <a:sym typeface="Times New Roman"/>
              </a:rPr>
              <a:t>, adaptée aux besoins des utilisateurs.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En complément, j’ai intégré la </a:t>
            </a:r>
            <a:r>
              <a:rPr b="1" i="1" lang="fr">
                <a:solidFill>
                  <a:schemeClr val="dk1"/>
                </a:solidFill>
                <a:latin typeface="Times New Roman"/>
                <a:ea typeface="Times New Roman"/>
                <a:cs typeface="Times New Roman"/>
                <a:sym typeface="Times New Roman"/>
              </a:rPr>
              <a:t>gestion d’articles côté admin</a:t>
            </a:r>
            <a:r>
              <a:rPr i="1" lang="fr">
                <a:solidFill>
                  <a:schemeClr val="dk1"/>
                </a:solidFill>
                <a:latin typeface="Times New Roman"/>
                <a:ea typeface="Times New Roman"/>
                <a:cs typeface="Times New Roman"/>
                <a:sym typeface="Times New Roman"/>
              </a:rPr>
              <a:t> pour valoriser le contenu bien-être, ainsi qu’un </a:t>
            </a:r>
            <a:r>
              <a:rPr b="1" i="1" lang="fr">
                <a:solidFill>
                  <a:schemeClr val="dk1"/>
                </a:solidFill>
                <a:latin typeface="Times New Roman"/>
                <a:ea typeface="Times New Roman"/>
                <a:cs typeface="Times New Roman"/>
                <a:sym typeface="Times New Roman"/>
              </a:rPr>
              <a:t>système de favoris</a:t>
            </a:r>
            <a:r>
              <a:rPr i="1" lang="fr">
                <a:solidFill>
                  <a:schemeClr val="dk1"/>
                </a:solidFill>
                <a:latin typeface="Times New Roman"/>
                <a:ea typeface="Times New Roman"/>
                <a:cs typeface="Times New Roman"/>
                <a:sym typeface="Times New Roman"/>
              </a:rPr>
              <a:t> permettant aux utilisateurs de sauvegarder leurs articles préférés.</a:t>
            </a:r>
            <a:endParaRPr i="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i="1" lang="fr">
                <a:solidFill>
                  <a:schemeClr val="dk1"/>
                </a:solidFill>
                <a:latin typeface="Times New Roman"/>
                <a:ea typeface="Times New Roman"/>
                <a:cs typeface="Times New Roman"/>
                <a:sym typeface="Times New Roman"/>
              </a:rPr>
              <a:t>Le projet vise à digitaliser les services de bien-être via une application web &amp; mobile , permettre la prise de rendez-vous en ligne (réservation via à Calendly), améliorer la visibilité SEO, et offrir une expérience moderne et fluide. J’ai aussi intégré la gestion d’articles et les favoris utilisateurs.</a:t>
            </a:r>
            <a:endParaRPr i="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891c680e0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891c680e0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7cf3547372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7cf3547372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Pour la partie technique, j’ai choisi une </a:t>
            </a:r>
            <a:r>
              <a:rPr b="1" i="1" lang="fr">
                <a:solidFill>
                  <a:schemeClr val="dk1"/>
                </a:solidFill>
                <a:latin typeface="Times New Roman"/>
                <a:ea typeface="Times New Roman"/>
                <a:cs typeface="Times New Roman"/>
                <a:sym typeface="Times New Roman"/>
              </a:rPr>
              <a:t>stack moderne</a:t>
            </a:r>
            <a:r>
              <a:rPr i="1" lang="fr">
                <a:solidFill>
                  <a:schemeClr val="dk1"/>
                </a:solidFill>
                <a:latin typeface="Times New Roman"/>
                <a:ea typeface="Times New Roman"/>
                <a:cs typeface="Times New Roman"/>
                <a:sym typeface="Times New Roman"/>
              </a:rPr>
              <a:t> avec </a:t>
            </a:r>
            <a:r>
              <a:rPr b="1" i="1" lang="fr">
                <a:solidFill>
                  <a:schemeClr val="dk1"/>
                </a:solidFill>
                <a:latin typeface="Times New Roman"/>
                <a:ea typeface="Times New Roman"/>
                <a:cs typeface="Times New Roman"/>
                <a:sym typeface="Times New Roman"/>
              </a:rPr>
              <a:t>Next.js</a:t>
            </a:r>
            <a:r>
              <a:rPr i="1" lang="fr">
                <a:solidFill>
                  <a:schemeClr val="dk1"/>
                </a:solidFill>
                <a:latin typeface="Times New Roman"/>
                <a:ea typeface="Times New Roman"/>
                <a:cs typeface="Times New Roman"/>
                <a:sym typeface="Times New Roman"/>
              </a:rPr>
              <a:t> pour le front et le back, couplé à </a:t>
            </a:r>
            <a:r>
              <a:rPr b="1" i="1" lang="fr">
                <a:solidFill>
                  <a:schemeClr val="dk1"/>
                </a:solidFill>
                <a:latin typeface="Times New Roman"/>
                <a:ea typeface="Times New Roman"/>
                <a:cs typeface="Times New Roman"/>
                <a:sym typeface="Times New Roman"/>
              </a:rPr>
              <a:t>PostgreSQL</a:t>
            </a:r>
            <a:r>
              <a:rPr i="1" lang="fr">
                <a:solidFill>
                  <a:schemeClr val="dk1"/>
                </a:solidFill>
                <a:latin typeface="Times New Roman"/>
                <a:ea typeface="Times New Roman"/>
                <a:cs typeface="Times New Roman"/>
                <a:sym typeface="Times New Roman"/>
              </a:rPr>
              <a:t> hébergé sur </a:t>
            </a:r>
            <a:r>
              <a:rPr b="1" i="1" lang="fr">
                <a:solidFill>
                  <a:schemeClr val="dk1"/>
                </a:solidFill>
                <a:latin typeface="Times New Roman"/>
                <a:ea typeface="Times New Roman"/>
                <a:cs typeface="Times New Roman"/>
                <a:sym typeface="Times New Roman"/>
              </a:rPr>
              <a:t>Neon Tech</a:t>
            </a:r>
            <a:r>
              <a:rPr i="1" lang="fr">
                <a:solidFill>
                  <a:schemeClr val="dk1"/>
                </a:solidFill>
                <a:latin typeface="Times New Roman"/>
                <a:ea typeface="Times New Roman"/>
                <a:cs typeface="Times New Roman"/>
                <a:sym typeface="Times New Roman"/>
              </a:rPr>
              <a:t> et géré via </a:t>
            </a:r>
            <a:r>
              <a:rPr b="1" i="1" lang="fr">
                <a:solidFill>
                  <a:schemeClr val="dk1"/>
                </a:solidFill>
                <a:latin typeface="Times New Roman"/>
                <a:ea typeface="Times New Roman"/>
                <a:cs typeface="Times New Roman"/>
                <a:sym typeface="Times New Roman"/>
              </a:rPr>
              <a:t>Prisma</a:t>
            </a:r>
            <a:r>
              <a:rPr i="1" lang="fr">
                <a:solidFill>
                  <a:schemeClr val="dk1"/>
                </a:solidFill>
                <a:latin typeface="Times New Roman"/>
                <a:ea typeface="Times New Roman"/>
                <a:cs typeface="Times New Roman"/>
                <a:sym typeface="Times New Roman"/>
              </a:rPr>
              <a:t> comme ORM.</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La sécurité repose sur </a:t>
            </a:r>
            <a:r>
              <a:rPr b="1" i="1" lang="fr">
                <a:solidFill>
                  <a:schemeClr val="dk1"/>
                </a:solidFill>
                <a:latin typeface="Times New Roman"/>
                <a:ea typeface="Times New Roman"/>
                <a:cs typeface="Times New Roman"/>
                <a:sym typeface="Times New Roman"/>
              </a:rPr>
              <a:t>BcryptJS</a:t>
            </a:r>
            <a:r>
              <a:rPr i="1" lang="fr">
                <a:solidFill>
                  <a:schemeClr val="dk1"/>
                </a:solidFill>
                <a:latin typeface="Times New Roman"/>
                <a:ea typeface="Times New Roman"/>
                <a:cs typeface="Times New Roman"/>
                <a:sym typeface="Times New Roman"/>
              </a:rPr>
              <a:t> pour le hachage et </a:t>
            </a:r>
            <a:r>
              <a:rPr b="1" i="1" lang="fr">
                <a:solidFill>
                  <a:schemeClr val="dk1"/>
                </a:solidFill>
                <a:latin typeface="Times New Roman"/>
                <a:ea typeface="Times New Roman"/>
                <a:cs typeface="Times New Roman"/>
                <a:sym typeface="Times New Roman"/>
              </a:rPr>
              <a:t>JWT</a:t>
            </a:r>
            <a:r>
              <a:rPr i="1" lang="fr">
                <a:solidFill>
                  <a:schemeClr val="dk1"/>
                </a:solidFill>
                <a:latin typeface="Times New Roman"/>
                <a:ea typeface="Times New Roman"/>
                <a:cs typeface="Times New Roman"/>
                <a:sym typeface="Times New Roman"/>
              </a:rPr>
              <a:t> pour l’authentification.</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Le déploiement est automatisé sur </a:t>
            </a:r>
            <a:r>
              <a:rPr b="1" i="1" lang="fr">
                <a:solidFill>
                  <a:schemeClr val="dk1"/>
                </a:solidFill>
                <a:latin typeface="Times New Roman"/>
                <a:ea typeface="Times New Roman"/>
                <a:cs typeface="Times New Roman"/>
                <a:sym typeface="Times New Roman"/>
              </a:rPr>
              <a:t>Vercel</a:t>
            </a:r>
            <a:r>
              <a:rPr i="1" lang="fr">
                <a:solidFill>
                  <a:schemeClr val="dk1"/>
                </a:solidFill>
                <a:latin typeface="Times New Roman"/>
                <a:ea typeface="Times New Roman"/>
                <a:cs typeface="Times New Roman"/>
                <a:sym typeface="Times New Roman"/>
              </a:rPr>
              <a:t>, ce qui facilite les mises à jour.</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Pour le développement, j’ai utilisé </a:t>
            </a:r>
            <a:r>
              <a:rPr b="1" i="1" lang="fr">
                <a:solidFill>
                  <a:schemeClr val="dk1"/>
                </a:solidFill>
                <a:latin typeface="Times New Roman"/>
                <a:ea typeface="Times New Roman"/>
                <a:cs typeface="Times New Roman"/>
                <a:sym typeface="Times New Roman"/>
              </a:rPr>
              <a:t>Visual Studio Code</a:t>
            </a: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Git</a:t>
            </a:r>
            <a:r>
              <a:rPr i="1" lang="fr">
                <a:solidFill>
                  <a:schemeClr val="dk1"/>
                </a:solidFill>
                <a:latin typeface="Times New Roman"/>
                <a:ea typeface="Times New Roman"/>
                <a:cs typeface="Times New Roman"/>
                <a:sym typeface="Times New Roman"/>
              </a:rPr>
              <a:t> pour le versionning du code et </a:t>
            </a:r>
            <a:r>
              <a:rPr b="1" i="1" lang="fr">
                <a:solidFill>
                  <a:schemeClr val="dk1"/>
                </a:solidFill>
                <a:latin typeface="Times New Roman"/>
                <a:ea typeface="Times New Roman"/>
                <a:cs typeface="Times New Roman"/>
                <a:sym typeface="Times New Roman"/>
              </a:rPr>
              <a:t>GitHub</a:t>
            </a:r>
            <a:r>
              <a:rPr i="1" lang="fr">
                <a:solidFill>
                  <a:schemeClr val="dk1"/>
                </a:solidFill>
                <a:latin typeface="Times New Roman"/>
                <a:ea typeface="Times New Roman"/>
                <a:cs typeface="Times New Roman"/>
                <a:sym typeface="Times New Roman"/>
              </a:rPr>
              <a:t> comme plateforme en ligne pour la collaboration.</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a:t>
            </a:r>
            <a:r>
              <a:rPr b="1" i="1" lang="fr">
                <a:solidFill>
                  <a:schemeClr val="dk1"/>
                </a:solidFill>
                <a:latin typeface="Times New Roman"/>
                <a:ea typeface="Times New Roman"/>
                <a:cs typeface="Times New Roman"/>
                <a:sym typeface="Times New Roman"/>
              </a:rPr>
              <a:t>Postman</a:t>
            </a:r>
            <a:r>
              <a:rPr i="1" lang="fr">
                <a:solidFill>
                  <a:schemeClr val="dk1"/>
                </a:solidFill>
                <a:latin typeface="Times New Roman"/>
                <a:ea typeface="Times New Roman"/>
                <a:cs typeface="Times New Roman"/>
                <a:sym typeface="Times New Roman"/>
              </a:rPr>
              <a:t> m’a permis de tester les routes API.</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Côté conception, </a:t>
            </a:r>
            <a:r>
              <a:rPr b="1" i="1" lang="fr">
                <a:solidFill>
                  <a:schemeClr val="dk1"/>
                </a:solidFill>
                <a:latin typeface="Times New Roman"/>
                <a:ea typeface="Times New Roman"/>
                <a:cs typeface="Times New Roman"/>
                <a:sym typeface="Times New Roman"/>
              </a:rPr>
              <a:t>Figma</a:t>
            </a:r>
            <a:r>
              <a:rPr i="1" lang="fr">
                <a:solidFill>
                  <a:schemeClr val="dk1"/>
                </a:solidFill>
                <a:latin typeface="Times New Roman"/>
                <a:ea typeface="Times New Roman"/>
                <a:cs typeface="Times New Roman"/>
                <a:sym typeface="Times New Roman"/>
              </a:rPr>
              <a:t> m’a servi pour la maquette et </a:t>
            </a:r>
            <a:r>
              <a:rPr b="1" i="1" lang="fr">
                <a:solidFill>
                  <a:schemeClr val="dk1"/>
                </a:solidFill>
                <a:latin typeface="Times New Roman"/>
                <a:ea typeface="Times New Roman"/>
                <a:cs typeface="Times New Roman"/>
                <a:sym typeface="Times New Roman"/>
              </a:rPr>
              <a:t>StarUML</a:t>
            </a:r>
            <a:r>
              <a:rPr i="1" lang="fr">
                <a:solidFill>
                  <a:schemeClr val="dk1"/>
                </a:solidFill>
                <a:latin typeface="Times New Roman"/>
                <a:ea typeface="Times New Roman"/>
                <a:cs typeface="Times New Roman"/>
                <a:sym typeface="Times New Roman"/>
              </a:rPr>
              <a:t> pour la modélisation.</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Enfin, j’ai intégré des services comme </a:t>
            </a:r>
            <a:r>
              <a:rPr b="1" i="1" lang="fr">
                <a:solidFill>
                  <a:schemeClr val="dk1"/>
                </a:solidFill>
                <a:latin typeface="Times New Roman"/>
                <a:ea typeface="Times New Roman"/>
                <a:cs typeface="Times New Roman"/>
                <a:sym typeface="Times New Roman"/>
              </a:rPr>
              <a:t>Calendly, EmailJS et Cloudinary</a:t>
            </a:r>
            <a:r>
              <a:rPr i="1" lang="fr">
                <a:solidFill>
                  <a:schemeClr val="dk1"/>
                </a:solidFill>
                <a:latin typeface="Times New Roman"/>
                <a:ea typeface="Times New Roman"/>
                <a:cs typeface="Times New Roman"/>
                <a:sym typeface="Times New Roman"/>
              </a:rPr>
              <a:t>, et organisé le suivi du projet avec </a:t>
            </a:r>
            <a:r>
              <a:rPr b="1" i="1" lang="fr">
                <a:solidFill>
                  <a:schemeClr val="dk1"/>
                </a:solidFill>
                <a:latin typeface="Times New Roman"/>
                <a:ea typeface="Times New Roman"/>
                <a:cs typeface="Times New Roman"/>
                <a:sym typeface="Times New Roman"/>
              </a:rPr>
              <a:t>Trello</a:t>
            </a:r>
            <a:r>
              <a:rPr i="1" lang="fr">
                <a:solidFill>
                  <a:schemeClr val="dk1"/>
                </a:solidFill>
                <a:latin typeface="Times New Roman"/>
                <a:ea typeface="Times New Roman"/>
                <a:cs typeface="Times New Roman"/>
                <a:sym typeface="Times New Roman"/>
              </a:rPr>
              <a:t> et </a:t>
            </a:r>
            <a:r>
              <a:rPr b="1" i="1" lang="fr">
                <a:solidFill>
                  <a:schemeClr val="dk1"/>
                </a:solidFill>
                <a:latin typeface="Times New Roman"/>
                <a:ea typeface="Times New Roman"/>
                <a:cs typeface="Times New Roman"/>
                <a:sym typeface="Times New Roman"/>
              </a:rPr>
              <a:t>Notion</a:t>
            </a:r>
            <a:r>
              <a:rPr i="1" lang="fr">
                <a:solidFill>
                  <a:schemeClr val="dk1"/>
                </a:solidFill>
                <a:latin typeface="Times New Roman"/>
                <a:ea typeface="Times New Roman"/>
                <a:cs typeface="Times New Roman"/>
                <a:sym typeface="Times New Roman"/>
              </a:rPr>
              <a:t> pour le cahier des charges.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i="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7cf3547372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7cf3547372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React.js est une </a:t>
            </a:r>
            <a:r>
              <a:rPr b="1" i="1" lang="fr">
                <a:solidFill>
                  <a:schemeClr val="dk1"/>
                </a:solidFill>
                <a:latin typeface="Times New Roman"/>
                <a:ea typeface="Times New Roman"/>
                <a:cs typeface="Times New Roman"/>
                <a:sym typeface="Times New Roman"/>
              </a:rPr>
              <a:t>bibliothèque JavaScript</a:t>
            </a:r>
            <a:r>
              <a:rPr i="1" lang="fr">
                <a:solidFill>
                  <a:schemeClr val="dk1"/>
                </a:solidFill>
                <a:latin typeface="Times New Roman"/>
                <a:ea typeface="Times New Roman"/>
                <a:cs typeface="Times New Roman"/>
                <a:sym typeface="Times New Roman"/>
              </a:rPr>
              <a:t> développée par Facebook, utilisée pour construire des interfaces utilisateur </a:t>
            </a:r>
            <a:r>
              <a:rPr b="1" i="1" lang="fr">
                <a:solidFill>
                  <a:schemeClr val="dk1"/>
                </a:solidFill>
                <a:latin typeface="Times New Roman"/>
                <a:ea typeface="Times New Roman"/>
                <a:cs typeface="Times New Roman"/>
                <a:sym typeface="Times New Roman"/>
              </a:rPr>
              <a:t>dynamiques et interactives</a:t>
            </a: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Elle repose sur une </a:t>
            </a:r>
            <a:r>
              <a:rPr b="1" i="1" lang="fr">
                <a:solidFill>
                  <a:schemeClr val="dk1"/>
                </a:solidFill>
                <a:latin typeface="Times New Roman"/>
                <a:ea typeface="Times New Roman"/>
                <a:cs typeface="Times New Roman"/>
                <a:sym typeface="Times New Roman"/>
              </a:rPr>
              <a:t>architecture de composants réutilisables</a:t>
            </a:r>
            <a:r>
              <a:rPr i="1" lang="fr">
                <a:solidFill>
                  <a:schemeClr val="dk1"/>
                </a:solidFill>
                <a:latin typeface="Times New Roman"/>
                <a:ea typeface="Times New Roman"/>
                <a:cs typeface="Times New Roman"/>
                <a:sym typeface="Times New Roman"/>
              </a:rPr>
              <a:t>, ce qui permet de créer des interfaces modulaires, faciles à maintenir et à faire évoluer.</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Le </a:t>
            </a:r>
            <a:r>
              <a:rPr b="1" i="1" lang="fr">
                <a:solidFill>
                  <a:schemeClr val="dk1"/>
                </a:solidFill>
                <a:latin typeface="Times New Roman"/>
                <a:ea typeface="Times New Roman"/>
                <a:cs typeface="Times New Roman"/>
                <a:sym typeface="Times New Roman"/>
              </a:rPr>
              <a:t>Virtual DOM</a:t>
            </a:r>
            <a:r>
              <a:rPr i="1" lang="fr">
                <a:solidFill>
                  <a:schemeClr val="dk1"/>
                </a:solidFill>
                <a:latin typeface="Times New Roman"/>
                <a:ea typeface="Times New Roman"/>
                <a:cs typeface="Times New Roman"/>
                <a:sym typeface="Times New Roman"/>
              </a:rPr>
              <a:t> optimise les performances en mettant à jour uniquement les éléments modifiés, et le </a:t>
            </a:r>
            <a:r>
              <a:rPr b="1" i="1" lang="fr">
                <a:solidFill>
                  <a:schemeClr val="dk1"/>
                </a:solidFill>
                <a:latin typeface="Times New Roman"/>
                <a:ea typeface="Times New Roman"/>
                <a:cs typeface="Times New Roman"/>
                <a:sym typeface="Times New Roman"/>
              </a:rPr>
              <a:t>JSX</a:t>
            </a:r>
            <a:r>
              <a:rPr i="1" lang="fr">
                <a:solidFill>
                  <a:schemeClr val="dk1"/>
                </a:solidFill>
                <a:latin typeface="Times New Roman"/>
                <a:ea typeface="Times New Roman"/>
                <a:cs typeface="Times New Roman"/>
                <a:sym typeface="Times New Roman"/>
              </a:rPr>
              <a:t> permet d’écrire du HTML directement dans le JavaScript, rendant le code plus lisible.</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Les </a:t>
            </a:r>
            <a:r>
              <a:rPr b="1" i="1" lang="fr">
                <a:solidFill>
                  <a:schemeClr val="dk1"/>
                </a:solidFill>
                <a:latin typeface="Times New Roman"/>
                <a:ea typeface="Times New Roman"/>
                <a:cs typeface="Times New Roman"/>
                <a:sym typeface="Times New Roman"/>
              </a:rPr>
              <a:t>Hooks</a:t>
            </a:r>
            <a:r>
              <a:rPr i="1" lang="fr">
                <a:solidFill>
                  <a:schemeClr val="dk1"/>
                </a:solidFill>
                <a:latin typeface="Times New Roman"/>
                <a:ea typeface="Times New Roman"/>
                <a:cs typeface="Times New Roman"/>
                <a:sym typeface="Times New Roman"/>
              </a:rPr>
              <a:t>, comme useState et useEffect, facilitent la gestion de l’état et des effets dans les composants.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 Ce sont </a:t>
            </a:r>
            <a:r>
              <a:rPr b="1" i="1" lang="fr">
                <a:solidFill>
                  <a:schemeClr val="dk1"/>
                </a:solidFill>
                <a:latin typeface="Times New Roman"/>
                <a:ea typeface="Times New Roman"/>
                <a:cs typeface="Times New Roman"/>
                <a:sym typeface="Times New Roman"/>
              </a:rPr>
              <a:t>des fonctions fournies par React</a:t>
            </a:r>
            <a:r>
              <a:rPr i="1" lang="fr">
                <a:solidFill>
                  <a:schemeClr val="dk1"/>
                </a:solidFill>
                <a:latin typeface="Times New Roman"/>
                <a:ea typeface="Times New Roman"/>
                <a:cs typeface="Times New Roman"/>
                <a:sym typeface="Times New Roman"/>
              </a:rPr>
              <a:t> pour gérer des comportements (état, effets, contexte, etc.) dans les composants.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React permet donc de créer une </a:t>
            </a:r>
            <a:r>
              <a:rPr b="1" i="1" lang="fr">
                <a:solidFill>
                  <a:schemeClr val="dk1"/>
                </a:solidFill>
                <a:latin typeface="Times New Roman"/>
                <a:ea typeface="Times New Roman"/>
                <a:cs typeface="Times New Roman"/>
                <a:sym typeface="Times New Roman"/>
              </a:rPr>
              <a:t>application fluide de type SPA</a:t>
            </a:r>
            <a:r>
              <a:rPr i="1" lang="fr">
                <a:solidFill>
                  <a:schemeClr val="dk1"/>
                </a:solidFill>
                <a:latin typeface="Times New Roman"/>
                <a:ea typeface="Times New Roman"/>
                <a:cs typeface="Times New Roman"/>
                <a:sym typeface="Times New Roman"/>
              </a:rPr>
              <a:t>, où la navigation se fait côté client, sans rechargement complet de la page — ce qui améliore nettement l’expérience utilisateur.</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Dans mon projet, c’est la base du </a:t>
            </a:r>
            <a:r>
              <a:rPr b="1" i="1" lang="fr">
                <a:solidFill>
                  <a:schemeClr val="dk1"/>
                </a:solidFill>
                <a:latin typeface="Times New Roman"/>
                <a:ea typeface="Times New Roman"/>
                <a:cs typeface="Times New Roman"/>
                <a:sym typeface="Times New Roman"/>
              </a:rPr>
              <a:t>front-end</a:t>
            </a:r>
            <a:r>
              <a:rPr i="1" lang="fr">
                <a:solidFill>
                  <a:schemeClr val="dk1"/>
                </a:solidFill>
                <a:latin typeface="Times New Roman"/>
                <a:ea typeface="Times New Roman"/>
                <a:cs typeface="Times New Roman"/>
                <a:sym typeface="Times New Roman"/>
              </a:rPr>
              <a:t>, utilisée pour la structure, les composants réutilisables et la réactivité de l’interface.</a:t>
            </a:r>
            <a:endParaRPr i="1">
              <a:solidFill>
                <a:schemeClr val="dk1"/>
              </a:solidFill>
              <a:latin typeface="Times New Roman"/>
              <a:ea typeface="Times New Roman"/>
              <a:cs typeface="Times New Roman"/>
              <a:sym typeface="Times New Roman"/>
            </a:endParaRPr>
          </a:p>
          <a:p>
            <a:pPr indent="0" lvl="0" marL="0" rtl="0" algn="l">
              <a:spcBef>
                <a:spcPts val="1200"/>
              </a:spcBef>
              <a:spcAft>
                <a:spcPts val="1200"/>
              </a:spcAft>
              <a:buClr>
                <a:schemeClr val="dk1"/>
              </a:buClr>
              <a:buSzPts val="1100"/>
              <a:buFont typeface="Arial"/>
              <a:buNone/>
            </a:pPr>
            <a:r>
              <a:t/>
            </a:r>
            <a:endParaRPr b="1" i="1"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87c615d7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87c615d7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Next.js est un </a:t>
            </a:r>
            <a:r>
              <a:rPr b="1" i="1" lang="fr">
                <a:solidFill>
                  <a:schemeClr val="dk1"/>
                </a:solidFill>
                <a:latin typeface="Times New Roman"/>
                <a:ea typeface="Times New Roman"/>
                <a:cs typeface="Times New Roman"/>
                <a:sym typeface="Times New Roman"/>
              </a:rPr>
              <a:t>framework basé sur React</a:t>
            </a:r>
            <a:r>
              <a:rPr i="1" lang="fr">
                <a:solidFill>
                  <a:schemeClr val="dk1"/>
                </a:solidFill>
                <a:latin typeface="Times New Roman"/>
                <a:ea typeface="Times New Roman"/>
                <a:cs typeface="Times New Roman"/>
                <a:sym typeface="Times New Roman"/>
              </a:rPr>
              <a:t>, développé par </a:t>
            </a:r>
            <a:r>
              <a:rPr b="1" i="1" lang="fr">
                <a:solidFill>
                  <a:schemeClr val="dk1"/>
                </a:solidFill>
                <a:latin typeface="Times New Roman"/>
                <a:ea typeface="Times New Roman"/>
                <a:cs typeface="Times New Roman"/>
                <a:sym typeface="Times New Roman"/>
              </a:rPr>
              <a:t>Vercel</a:t>
            </a:r>
            <a:r>
              <a:rPr i="1" lang="fr">
                <a:solidFill>
                  <a:schemeClr val="dk1"/>
                </a:solidFill>
                <a:latin typeface="Times New Roman"/>
                <a:ea typeface="Times New Roman"/>
                <a:cs typeface="Times New Roman"/>
                <a:sym typeface="Times New Roman"/>
              </a:rPr>
              <a:t>, qui ajoute des fonctionnalités puissantes pour créer des applications web modernes et performantes.</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Il offre notamment le </a:t>
            </a:r>
            <a:r>
              <a:rPr b="1" i="1" lang="fr">
                <a:solidFill>
                  <a:schemeClr val="dk1"/>
                </a:solidFill>
                <a:latin typeface="Times New Roman"/>
                <a:ea typeface="Times New Roman"/>
                <a:cs typeface="Times New Roman"/>
                <a:sym typeface="Times New Roman"/>
              </a:rPr>
              <a:t>rendu côté serveur (SSR)</a:t>
            </a:r>
            <a:r>
              <a:rPr i="1" lang="fr">
                <a:solidFill>
                  <a:schemeClr val="dk1"/>
                </a:solidFill>
                <a:latin typeface="Times New Roman"/>
                <a:ea typeface="Times New Roman"/>
                <a:cs typeface="Times New Roman"/>
                <a:sym typeface="Times New Roman"/>
              </a:rPr>
              <a:t>, ce qui permet de générer les pages avant leur envoi au navigateur.</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Cela améliore à la fois les </a:t>
            </a:r>
            <a:r>
              <a:rPr b="1" i="1" lang="fr">
                <a:solidFill>
                  <a:schemeClr val="dk1"/>
                </a:solidFill>
                <a:latin typeface="Times New Roman"/>
                <a:ea typeface="Times New Roman"/>
                <a:cs typeface="Times New Roman"/>
                <a:sym typeface="Times New Roman"/>
              </a:rPr>
              <a:t>performances</a:t>
            </a:r>
            <a:r>
              <a:rPr i="1" lang="fr">
                <a:solidFill>
                  <a:schemeClr val="dk1"/>
                </a:solidFill>
                <a:latin typeface="Times New Roman"/>
                <a:ea typeface="Times New Roman"/>
                <a:cs typeface="Times New Roman"/>
                <a:sym typeface="Times New Roman"/>
              </a:rPr>
              <a:t> et le </a:t>
            </a:r>
            <a:r>
              <a:rPr b="1" i="1" lang="fr">
                <a:solidFill>
                  <a:schemeClr val="dk1"/>
                </a:solidFill>
                <a:latin typeface="Times New Roman"/>
                <a:ea typeface="Times New Roman"/>
                <a:cs typeface="Times New Roman"/>
                <a:sym typeface="Times New Roman"/>
              </a:rPr>
              <a:t>référencement SEO</a:t>
            </a:r>
            <a:r>
              <a:rPr i="1" lang="fr">
                <a:solidFill>
                  <a:schemeClr val="dk1"/>
                </a:solidFill>
                <a:latin typeface="Times New Roman"/>
                <a:ea typeface="Times New Roman"/>
                <a:cs typeface="Times New Roman"/>
                <a:sym typeface="Times New Roman"/>
              </a:rPr>
              <a:t>, car le contenu est directement visible par les moteurs de recherche.</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Next.js gère aussi un </a:t>
            </a:r>
            <a:r>
              <a:rPr b="1" i="1" lang="fr">
                <a:solidFill>
                  <a:schemeClr val="dk1"/>
                </a:solidFill>
                <a:latin typeface="Times New Roman"/>
                <a:ea typeface="Times New Roman"/>
                <a:cs typeface="Times New Roman"/>
                <a:sym typeface="Times New Roman"/>
              </a:rPr>
              <a:t>routing automatique</a:t>
            </a:r>
            <a:r>
              <a:rPr i="1" lang="fr">
                <a:solidFill>
                  <a:schemeClr val="dk1"/>
                </a:solidFill>
                <a:latin typeface="Times New Roman"/>
                <a:ea typeface="Times New Roman"/>
                <a:cs typeface="Times New Roman"/>
                <a:sym typeface="Times New Roman"/>
              </a:rPr>
              <a:t>, basé simplement sur la structure des fichiers du projet — donc pas besoin de configurer les routes manuellement.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Enfin, grâce aux </a:t>
            </a:r>
            <a:r>
              <a:rPr b="1" i="1" lang="fr">
                <a:solidFill>
                  <a:schemeClr val="dk1"/>
                </a:solidFill>
                <a:latin typeface="Times New Roman"/>
                <a:ea typeface="Times New Roman"/>
                <a:cs typeface="Times New Roman"/>
                <a:sym typeface="Times New Roman"/>
              </a:rPr>
              <a:t>API Routes</a:t>
            </a:r>
            <a:r>
              <a:rPr i="1" lang="fr">
                <a:solidFill>
                  <a:schemeClr val="dk1"/>
                </a:solidFill>
                <a:latin typeface="Times New Roman"/>
                <a:ea typeface="Times New Roman"/>
                <a:cs typeface="Times New Roman"/>
                <a:sym typeface="Times New Roman"/>
              </a:rPr>
              <a:t>, on peut créer un petit </a:t>
            </a:r>
            <a:r>
              <a:rPr b="1" i="1" lang="fr">
                <a:solidFill>
                  <a:schemeClr val="dk1"/>
                </a:solidFill>
                <a:latin typeface="Times New Roman"/>
                <a:ea typeface="Times New Roman"/>
                <a:cs typeface="Times New Roman"/>
                <a:sym typeface="Times New Roman"/>
              </a:rPr>
              <a:t>backend intégré</a:t>
            </a:r>
            <a:r>
              <a:rPr i="1" lang="fr">
                <a:solidFill>
                  <a:schemeClr val="dk1"/>
                </a:solidFill>
                <a:latin typeface="Times New Roman"/>
                <a:ea typeface="Times New Roman"/>
                <a:cs typeface="Times New Roman"/>
                <a:sym typeface="Times New Roman"/>
              </a:rPr>
              <a:t> directement dans le projet, sans serveur séparé, ce qui rend le développement plus simple et cohérent.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En résumé, j’ai choisi Next.js car il combine </a:t>
            </a:r>
            <a:r>
              <a:rPr b="1" i="1" lang="fr">
                <a:solidFill>
                  <a:schemeClr val="dk1"/>
                </a:solidFill>
                <a:latin typeface="Times New Roman"/>
                <a:ea typeface="Times New Roman"/>
                <a:cs typeface="Times New Roman"/>
                <a:sym typeface="Times New Roman"/>
              </a:rPr>
              <a:t>performance, SEO et simplicité</a:t>
            </a:r>
            <a:r>
              <a:rPr i="1" lang="fr">
                <a:solidFill>
                  <a:schemeClr val="dk1"/>
                </a:solidFill>
                <a:latin typeface="Times New Roman"/>
                <a:ea typeface="Times New Roman"/>
                <a:cs typeface="Times New Roman"/>
                <a:sym typeface="Times New Roman"/>
              </a:rPr>
              <a:t>, tout en réunissant le </a:t>
            </a:r>
            <a:r>
              <a:rPr b="1" i="1" lang="fr">
                <a:solidFill>
                  <a:schemeClr val="dk1"/>
                </a:solidFill>
                <a:latin typeface="Times New Roman"/>
                <a:ea typeface="Times New Roman"/>
                <a:cs typeface="Times New Roman"/>
                <a:sym typeface="Times New Roman"/>
              </a:rPr>
              <a:t>front et le back</a:t>
            </a:r>
            <a:r>
              <a:rPr i="1" lang="fr">
                <a:solidFill>
                  <a:schemeClr val="dk1"/>
                </a:solidFill>
                <a:latin typeface="Times New Roman"/>
                <a:ea typeface="Times New Roman"/>
                <a:cs typeface="Times New Roman"/>
                <a:sym typeface="Times New Roman"/>
              </a:rPr>
              <a:t> dans un même environnement.</a:t>
            </a:r>
            <a:endParaRPr i="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i="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7c615d7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87c615d7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Pour assurer une </a:t>
            </a:r>
            <a:r>
              <a:rPr b="1" i="1" lang="fr">
                <a:solidFill>
                  <a:schemeClr val="dk1"/>
                </a:solidFill>
                <a:latin typeface="Times New Roman"/>
                <a:ea typeface="Times New Roman"/>
                <a:cs typeface="Times New Roman"/>
                <a:sym typeface="Times New Roman"/>
              </a:rPr>
              <a:t>bonne expérience utilisateur</a:t>
            </a:r>
            <a:r>
              <a:rPr i="1" lang="fr">
                <a:solidFill>
                  <a:schemeClr val="dk1"/>
                </a:solidFill>
                <a:latin typeface="Times New Roman"/>
                <a:ea typeface="Times New Roman"/>
                <a:cs typeface="Times New Roman"/>
                <a:sym typeface="Times New Roman"/>
              </a:rPr>
              <a:t>, j’ai conçu la maquette sur </a:t>
            </a:r>
            <a:r>
              <a:rPr b="1" i="1" lang="fr">
                <a:solidFill>
                  <a:schemeClr val="dk1"/>
                </a:solidFill>
                <a:latin typeface="Times New Roman"/>
                <a:ea typeface="Times New Roman"/>
                <a:cs typeface="Times New Roman"/>
                <a:sym typeface="Times New Roman"/>
              </a:rPr>
              <a:t>Figma</a:t>
            </a:r>
            <a:r>
              <a:rPr i="1" lang="fr">
                <a:solidFill>
                  <a:schemeClr val="dk1"/>
                </a:solidFill>
                <a:latin typeface="Times New Roman"/>
                <a:ea typeface="Times New Roman"/>
                <a:cs typeface="Times New Roman"/>
                <a:sym typeface="Times New Roman"/>
              </a:rPr>
              <a:t>.</a:t>
            </a:r>
            <a:br>
              <a:rPr i="1" lang="fr">
                <a:solidFill>
                  <a:schemeClr val="dk1"/>
                </a:solidFill>
                <a:latin typeface="Times New Roman"/>
                <a:ea typeface="Times New Roman"/>
                <a:cs typeface="Times New Roman"/>
                <a:sym typeface="Times New Roman"/>
              </a:rPr>
            </a:br>
            <a:r>
              <a:rPr i="1" lang="fr">
                <a:solidFill>
                  <a:schemeClr val="dk1"/>
                </a:solidFill>
                <a:latin typeface="Times New Roman"/>
                <a:ea typeface="Times New Roman"/>
                <a:cs typeface="Times New Roman"/>
                <a:sym typeface="Times New Roman"/>
              </a:rPr>
              <a:t> L’objectif était de créer une </a:t>
            </a:r>
            <a:r>
              <a:rPr b="1" i="1" lang="fr">
                <a:solidFill>
                  <a:schemeClr val="dk1"/>
                </a:solidFill>
                <a:latin typeface="Times New Roman"/>
                <a:ea typeface="Times New Roman"/>
                <a:cs typeface="Times New Roman"/>
                <a:sym typeface="Times New Roman"/>
              </a:rPr>
              <a:t>interface claire, intuitive et responsive</a:t>
            </a:r>
            <a:r>
              <a:rPr i="1" lang="fr">
                <a:solidFill>
                  <a:schemeClr val="dk1"/>
                </a:solidFill>
                <a:latin typeface="Times New Roman"/>
                <a:ea typeface="Times New Roman"/>
                <a:cs typeface="Times New Roman"/>
                <a:sym typeface="Times New Roman"/>
              </a:rPr>
              <a:t>, adaptée aussi bien au </a:t>
            </a:r>
            <a:r>
              <a:rPr b="1" i="1" lang="fr">
                <a:solidFill>
                  <a:schemeClr val="dk1"/>
                </a:solidFill>
                <a:latin typeface="Times New Roman"/>
                <a:ea typeface="Times New Roman"/>
                <a:cs typeface="Times New Roman"/>
                <a:sym typeface="Times New Roman"/>
              </a:rPr>
              <a:t>mobile</a:t>
            </a:r>
            <a:r>
              <a:rPr i="1" lang="fr">
                <a:solidFill>
                  <a:schemeClr val="dk1"/>
                </a:solidFill>
                <a:latin typeface="Times New Roman"/>
                <a:ea typeface="Times New Roman"/>
                <a:cs typeface="Times New Roman"/>
                <a:sym typeface="Times New Roman"/>
              </a:rPr>
              <a:t> qu’au </a:t>
            </a:r>
            <a:r>
              <a:rPr b="1" i="1" lang="fr">
                <a:solidFill>
                  <a:schemeClr val="dk1"/>
                </a:solidFill>
                <a:latin typeface="Times New Roman"/>
                <a:ea typeface="Times New Roman"/>
                <a:cs typeface="Times New Roman"/>
                <a:sym typeface="Times New Roman"/>
              </a:rPr>
              <a:t>desktop</a:t>
            </a: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J’ai commencé en </a:t>
            </a:r>
            <a:r>
              <a:rPr b="1" i="1" lang="fr">
                <a:solidFill>
                  <a:schemeClr val="dk1"/>
                </a:solidFill>
                <a:latin typeface="Times New Roman"/>
                <a:ea typeface="Times New Roman"/>
                <a:cs typeface="Times New Roman"/>
                <a:sym typeface="Times New Roman"/>
              </a:rPr>
              <a:t>mobile first</a:t>
            </a:r>
            <a:r>
              <a:rPr i="1" lang="fr">
                <a:solidFill>
                  <a:schemeClr val="dk1"/>
                </a:solidFill>
                <a:latin typeface="Times New Roman"/>
                <a:ea typeface="Times New Roman"/>
                <a:cs typeface="Times New Roman"/>
                <a:sym typeface="Times New Roman"/>
              </a:rPr>
              <a:t>, pour optimiser d’abord l’affichage sur smartphone, puis j’ai décliné la version </a:t>
            </a:r>
            <a:r>
              <a:rPr b="1" i="1" lang="fr">
                <a:solidFill>
                  <a:schemeClr val="dk1"/>
                </a:solidFill>
                <a:latin typeface="Times New Roman"/>
                <a:ea typeface="Times New Roman"/>
                <a:cs typeface="Times New Roman"/>
                <a:sym typeface="Times New Roman"/>
              </a:rPr>
              <a:t>desktop</a:t>
            </a: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Ici, on voit la </a:t>
            </a:r>
            <a:r>
              <a:rPr b="1" i="1" lang="fr">
                <a:solidFill>
                  <a:schemeClr val="dk1"/>
                </a:solidFill>
                <a:latin typeface="Times New Roman"/>
                <a:ea typeface="Times New Roman"/>
                <a:cs typeface="Times New Roman"/>
                <a:sym typeface="Times New Roman"/>
              </a:rPr>
              <a:t>page d’accueil</a:t>
            </a:r>
            <a:r>
              <a:rPr i="1" lang="fr">
                <a:solidFill>
                  <a:schemeClr val="dk1"/>
                </a:solidFill>
                <a:latin typeface="Times New Roman"/>
                <a:ea typeface="Times New Roman"/>
                <a:cs typeface="Times New Roman"/>
                <a:sym typeface="Times New Roman"/>
              </a:rPr>
              <a:t>, avec ses différentes </a:t>
            </a:r>
            <a:r>
              <a:rPr b="1" i="1" lang="fr">
                <a:solidFill>
                  <a:schemeClr val="dk1"/>
                </a:solidFill>
                <a:latin typeface="Times New Roman"/>
                <a:ea typeface="Times New Roman"/>
                <a:cs typeface="Times New Roman"/>
                <a:sym typeface="Times New Roman"/>
              </a:rPr>
              <a:t>sections principales</a:t>
            </a:r>
            <a:r>
              <a:rPr i="1" lang="fr">
                <a:solidFill>
                  <a:schemeClr val="dk1"/>
                </a:solidFill>
                <a:latin typeface="Times New Roman"/>
                <a:ea typeface="Times New Roman"/>
                <a:cs typeface="Times New Roman"/>
                <a:sym typeface="Times New Roman"/>
              </a:rPr>
              <a:t> : le </a:t>
            </a:r>
            <a:r>
              <a:rPr b="1" i="1" lang="fr">
                <a:solidFill>
                  <a:schemeClr val="dk1"/>
                </a:solidFill>
                <a:latin typeface="Times New Roman"/>
                <a:ea typeface="Times New Roman"/>
                <a:cs typeface="Times New Roman"/>
                <a:sym typeface="Times New Roman"/>
              </a:rPr>
              <a:t>header</a:t>
            </a:r>
            <a:r>
              <a:rPr i="1" lang="fr">
                <a:solidFill>
                  <a:schemeClr val="dk1"/>
                </a:solidFill>
                <a:latin typeface="Times New Roman"/>
                <a:ea typeface="Times New Roman"/>
                <a:cs typeface="Times New Roman"/>
                <a:sym typeface="Times New Roman"/>
              </a:rPr>
              <a:t>, le </a:t>
            </a:r>
            <a:r>
              <a:rPr b="1" i="1" lang="fr">
                <a:solidFill>
                  <a:schemeClr val="dk1"/>
                </a:solidFill>
                <a:latin typeface="Times New Roman"/>
                <a:ea typeface="Times New Roman"/>
                <a:cs typeface="Times New Roman"/>
                <a:sym typeface="Times New Roman"/>
              </a:rPr>
              <a:t>corps de page</a:t>
            </a:r>
            <a:r>
              <a:rPr i="1" lang="fr">
                <a:solidFill>
                  <a:schemeClr val="dk1"/>
                </a:solidFill>
                <a:latin typeface="Times New Roman"/>
                <a:ea typeface="Times New Roman"/>
                <a:cs typeface="Times New Roman"/>
                <a:sym typeface="Times New Roman"/>
              </a:rPr>
              <a:t> et le </a:t>
            </a:r>
            <a:r>
              <a:rPr b="1" i="1" lang="fr">
                <a:solidFill>
                  <a:schemeClr val="dk1"/>
                </a:solidFill>
                <a:latin typeface="Times New Roman"/>
                <a:ea typeface="Times New Roman"/>
                <a:cs typeface="Times New Roman"/>
                <a:sym typeface="Times New Roman"/>
              </a:rPr>
              <a:t>footer</a:t>
            </a: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J’ai mis l’accent sur une </a:t>
            </a:r>
            <a:r>
              <a:rPr b="1" i="1" lang="fr">
                <a:solidFill>
                  <a:schemeClr val="dk1"/>
                </a:solidFill>
                <a:latin typeface="Times New Roman"/>
                <a:ea typeface="Times New Roman"/>
                <a:cs typeface="Times New Roman"/>
                <a:sym typeface="Times New Roman"/>
              </a:rPr>
              <a:t>navigation fluide</a:t>
            </a:r>
            <a:r>
              <a:rPr i="1" lang="fr">
                <a:solidFill>
                  <a:schemeClr val="dk1"/>
                </a:solidFill>
                <a:latin typeface="Times New Roman"/>
                <a:ea typeface="Times New Roman"/>
                <a:cs typeface="Times New Roman"/>
                <a:sym typeface="Times New Roman"/>
              </a:rPr>
              <a:t>, des </a:t>
            </a:r>
            <a:r>
              <a:rPr b="1" i="1" lang="fr">
                <a:solidFill>
                  <a:schemeClr val="dk1"/>
                </a:solidFill>
                <a:latin typeface="Times New Roman"/>
                <a:ea typeface="Times New Roman"/>
                <a:cs typeface="Times New Roman"/>
                <a:sym typeface="Times New Roman"/>
              </a:rPr>
              <a:t>tons doux</a:t>
            </a:r>
            <a:r>
              <a:rPr i="1" lang="fr">
                <a:solidFill>
                  <a:schemeClr val="dk1"/>
                </a:solidFill>
                <a:latin typeface="Times New Roman"/>
                <a:ea typeface="Times New Roman"/>
                <a:cs typeface="Times New Roman"/>
                <a:sym typeface="Times New Roman"/>
              </a:rPr>
              <a:t> et une </a:t>
            </a:r>
            <a:r>
              <a:rPr b="1" i="1" lang="fr">
                <a:solidFill>
                  <a:schemeClr val="dk1"/>
                </a:solidFill>
                <a:latin typeface="Times New Roman"/>
                <a:ea typeface="Times New Roman"/>
                <a:cs typeface="Times New Roman"/>
                <a:sym typeface="Times New Roman"/>
              </a:rPr>
              <a:t>hiérarchie visuelle simple</a:t>
            </a:r>
            <a:r>
              <a:rPr i="1" lang="fr">
                <a:solidFill>
                  <a:schemeClr val="dk1"/>
                </a:solidFill>
                <a:latin typeface="Times New Roman"/>
                <a:ea typeface="Times New Roman"/>
                <a:cs typeface="Times New Roman"/>
                <a:sym typeface="Times New Roman"/>
              </a:rPr>
              <a:t> pour guider l’utilisateur dès son arrivée.</a:t>
            </a:r>
            <a:endParaRPr i="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i="1">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87c615d70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87c615d70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Pour la </a:t>
            </a:r>
            <a:r>
              <a:rPr b="1" i="1" lang="fr">
                <a:solidFill>
                  <a:schemeClr val="dk1"/>
                </a:solidFill>
                <a:latin typeface="Times New Roman"/>
                <a:ea typeface="Times New Roman"/>
                <a:cs typeface="Times New Roman"/>
                <a:sym typeface="Times New Roman"/>
              </a:rPr>
              <a:t>charte graphique</a:t>
            </a:r>
            <a:r>
              <a:rPr i="1" lang="fr">
                <a:solidFill>
                  <a:schemeClr val="dk1"/>
                </a:solidFill>
                <a:latin typeface="Times New Roman"/>
                <a:ea typeface="Times New Roman"/>
                <a:cs typeface="Times New Roman"/>
                <a:sym typeface="Times New Roman"/>
              </a:rPr>
              <a:t>, j’ai voulu quelque chose de </a:t>
            </a:r>
            <a:r>
              <a:rPr b="1" i="1" lang="fr">
                <a:solidFill>
                  <a:schemeClr val="dk1"/>
                </a:solidFill>
                <a:latin typeface="Times New Roman"/>
                <a:ea typeface="Times New Roman"/>
                <a:cs typeface="Times New Roman"/>
                <a:sym typeface="Times New Roman"/>
              </a:rPr>
              <a:t>simple, clair et harmonieux</a:t>
            </a:r>
            <a:r>
              <a:rPr i="1" lang="fr">
                <a:solidFill>
                  <a:schemeClr val="dk1"/>
                </a:solidFill>
                <a:latin typeface="Times New Roman"/>
                <a:ea typeface="Times New Roman"/>
                <a:cs typeface="Times New Roman"/>
                <a:sym typeface="Times New Roman"/>
              </a:rPr>
              <a:t>, en accord avec la thématique du </a:t>
            </a:r>
            <a:r>
              <a:rPr b="1" i="1" lang="fr">
                <a:solidFill>
                  <a:schemeClr val="dk1"/>
                </a:solidFill>
                <a:latin typeface="Times New Roman"/>
                <a:ea typeface="Times New Roman"/>
                <a:cs typeface="Times New Roman"/>
                <a:sym typeface="Times New Roman"/>
              </a:rPr>
              <a:t>bien-être</a:t>
            </a: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J’ai choisi des </a:t>
            </a:r>
            <a:r>
              <a:rPr b="1" i="1" lang="fr">
                <a:solidFill>
                  <a:schemeClr val="dk1"/>
                </a:solidFill>
                <a:latin typeface="Times New Roman"/>
                <a:ea typeface="Times New Roman"/>
                <a:cs typeface="Times New Roman"/>
                <a:sym typeface="Times New Roman"/>
              </a:rPr>
              <a:t>couleurs douces</a:t>
            </a:r>
            <a:r>
              <a:rPr i="1" lang="fr">
                <a:solidFill>
                  <a:schemeClr val="dk1"/>
                </a:solidFill>
                <a:latin typeface="Times New Roman"/>
                <a:ea typeface="Times New Roman"/>
                <a:cs typeface="Times New Roman"/>
                <a:sym typeface="Times New Roman"/>
              </a:rPr>
              <a:t> — des tons </a:t>
            </a:r>
            <a:r>
              <a:rPr b="1" i="1" lang="fr">
                <a:solidFill>
                  <a:schemeClr val="dk1"/>
                </a:solidFill>
                <a:latin typeface="Times New Roman"/>
                <a:ea typeface="Times New Roman"/>
                <a:cs typeface="Times New Roman"/>
                <a:sym typeface="Times New Roman"/>
              </a:rPr>
              <a:t>beiges et marron</a:t>
            </a:r>
            <a:r>
              <a:rPr i="1" lang="fr">
                <a:solidFill>
                  <a:schemeClr val="dk1"/>
                </a:solidFill>
                <a:latin typeface="Times New Roman"/>
                <a:ea typeface="Times New Roman"/>
                <a:cs typeface="Times New Roman"/>
                <a:sym typeface="Times New Roman"/>
              </a:rPr>
              <a:t> — qui évoquent la </a:t>
            </a:r>
            <a:r>
              <a:rPr b="1" i="1" lang="fr">
                <a:solidFill>
                  <a:schemeClr val="dk1"/>
                </a:solidFill>
                <a:latin typeface="Times New Roman"/>
                <a:ea typeface="Times New Roman"/>
                <a:cs typeface="Times New Roman"/>
                <a:sym typeface="Times New Roman"/>
              </a:rPr>
              <a:t>chaleur, la sérénité et la stabilité</a:t>
            </a:r>
            <a:r>
              <a:rPr i="1" lang="fr">
                <a:solidFill>
                  <a:schemeClr val="dk1"/>
                </a:solidFill>
                <a:latin typeface="Times New Roman"/>
                <a:ea typeface="Times New Roman"/>
                <a:cs typeface="Times New Roman"/>
                <a:sym typeface="Times New Roman"/>
              </a:rPr>
              <a:t>.</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Le </a:t>
            </a:r>
            <a:r>
              <a:rPr b="1" i="1" lang="fr">
                <a:solidFill>
                  <a:schemeClr val="dk1"/>
                </a:solidFill>
                <a:latin typeface="Times New Roman"/>
                <a:ea typeface="Times New Roman"/>
                <a:cs typeface="Times New Roman"/>
                <a:sym typeface="Times New Roman"/>
              </a:rPr>
              <a:t>design est épuré et responsive</a:t>
            </a:r>
            <a:r>
              <a:rPr i="1" lang="fr">
                <a:solidFill>
                  <a:schemeClr val="dk1"/>
                </a:solidFill>
                <a:latin typeface="Times New Roman"/>
                <a:ea typeface="Times New Roman"/>
                <a:cs typeface="Times New Roman"/>
                <a:sym typeface="Times New Roman"/>
              </a:rPr>
              <a:t>, pour garantir une </a:t>
            </a:r>
            <a:r>
              <a:rPr b="1" i="1" lang="fr">
                <a:solidFill>
                  <a:schemeClr val="dk1"/>
                </a:solidFill>
                <a:latin typeface="Times New Roman"/>
                <a:ea typeface="Times New Roman"/>
                <a:cs typeface="Times New Roman"/>
                <a:sym typeface="Times New Roman"/>
              </a:rPr>
              <a:t>navigation fluide et agréable</a:t>
            </a:r>
            <a:r>
              <a:rPr i="1" lang="fr">
                <a:solidFill>
                  <a:schemeClr val="dk1"/>
                </a:solidFill>
                <a:latin typeface="Times New Roman"/>
                <a:ea typeface="Times New Roman"/>
                <a:cs typeface="Times New Roman"/>
                <a:sym typeface="Times New Roman"/>
              </a:rPr>
              <a:t> sur tous les supports : mobile, tablette et ordinateur.</a:t>
            </a:r>
            <a:endParaRPr i="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J’ai aussi veillé à respecter les </a:t>
            </a:r>
            <a:r>
              <a:rPr b="1" i="1" lang="fr">
                <a:solidFill>
                  <a:schemeClr val="dk1"/>
                </a:solidFill>
                <a:latin typeface="Times New Roman"/>
                <a:ea typeface="Times New Roman"/>
                <a:cs typeface="Times New Roman"/>
                <a:sym typeface="Times New Roman"/>
              </a:rPr>
              <a:t>normes d’accessibilité (RGAA 4.1)</a:t>
            </a:r>
            <a:r>
              <a:rPr i="1" lang="fr">
                <a:solidFill>
                  <a:schemeClr val="dk1"/>
                </a:solidFill>
                <a:latin typeface="Times New Roman"/>
                <a:ea typeface="Times New Roman"/>
                <a:cs typeface="Times New Roman"/>
                <a:sym typeface="Times New Roman"/>
              </a:rPr>
              <a:t> avec de bons contrastes, des textes lisibles et une structure claire pour tous les utilisateurs.</a:t>
            </a:r>
            <a:endParaRPr i="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i="1">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8904f0129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8904f0129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fr">
                <a:latin typeface="Times New Roman"/>
                <a:ea typeface="Times New Roman"/>
                <a:cs typeface="Times New Roman"/>
                <a:sym typeface="Times New Roman"/>
              </a:rPr>
              <a:t>Voici le cahier des charges, rédigé par mon tuteur de stage.</a:t>
            </a:r>
            <a:endParaRPr i="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a:latin typeface="Times New Roman"/>
                <a:ea typeface="Times New Roman"/>
                <a:cs typeface="Times New Roman"/>
                <a:sym typeface="Times New Roman"/>
              </a:rPr>
              <a:t>Il m’a servi de base pour bien comprendre les attentes, les fonctionnalités à développer et les priorités du projet.</a:t>
            </a:r>
            <a:endParaRPr i="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a:latin typeface="Times New Roman"/>
                <a:ea typeface="Times New Roman"/>
                <a:cs typeface="Times New Roman"/>
                <a:sym typeface="Times New Roman"/>
              </a:rPr>
              <a:t>J’y ai ajouté mes propres annotations et surligné en jaune les axes d’amélioration — c’est-à-dire les parties que je n’ai pas encore finalisées, mais que j’ai identifiées pour de futures évolutions.</a:t>
            </a:r>
            <a:endParaRPr i="1">
              <a:latin typeface="Times New Roman"/>
              <a:ea typeface="Times New Roman"/>
              <a:cs typeface="Times New Roman"/>
              <a:sym typeface="Times New Roman"/>
            </a:endParaRPr>
          </a:p>
          <a:p>
            <a:pPr indent="0" lvl="0" marL="0" rtl="0" algn="l">
              <a:spcBef>
                <a:spcPts val="0"/>
              </a:spcBef>
              <a:spcAft>
                <a:spcPts val="0"/>
              </a:spcAft>
              <a:buNone/>
            </a:pPr>
            <a:r>
              <a:rPr i="1" lang="fr">
                <a:latin typeface="Times New Roman"/>
                <a:ea typeface="Times New Roman"/>
                <a:cs typeface="Times New Roman"/>
                <a:sym typeface="Times New Roman"/>
              </a:rPr>
              <a:t>Cela montre que le projet reste évolutif et améliorable.</a:t>
            </a:r>
            <a:endParaRPr i="1">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5.png"/><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hyperlink" Target="http://page.js" TargetMode="External"/><Relationship Id="rId6"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4.png"/><Relationship Id="rId5"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47.png"/><Relationship Id="rId5" Type="http://schemas.openxmlformats.org/officeDocument/2006/relationships/image" Target="../media/image53.png"/><Relationship Id="rId6" Type="http://schemas.openxmlformats.org/officeDocument/2006/relationships/image" Target="../media/image43.png"/><Relationship Id="rId7"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60.png"/><Relationship Id="rId9" Type="http://schemas.openxmlformats.org/officeDocument/2006/relationships/image" Target="../media/image68.png"/><Relationship Id="rId5" Type="http://schemas.openxmlformats.org/officeDocument/2006/relationships/image" Target="../media/image58.png"/><Relationship Id="rId6" Type="http://schemas.openxmlformats.org/officeDocument/2006/relationships/image" Target="../media/image64.png"/><Relationship Id="rId7" Type="http://schemas.openxmlformats.org/officeDocument/2006/relationships/image" Target="../media/image67.png"/><Relationship Id="rId8" Type="http://schemas.openxmlformats.org/officeDocument/2006/relationships/image" Target="../media/image73.png"/><Relationship Id="rId11" Type="http://schemas.openxmlformats.org/officeDocument/2006/relationships/image" Target="../media/image70.png"/><Relationship Id="rId10"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66.png"/><Relationship Id="rId5"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hyperlink" Target="http://drive.google.com/file/d/1bjaRBlml5cBxXSp5ViouTrhfkhDNZp-0/view" TargetMode="External"/><Relationship Id="rId5" Type="http://schemas.openxmlformats.org/officeDocument/2006/relationships/image" Target="../media/image7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20" Type="http://schemas.openxmlformats.org/officeDocument/2006/relationships/image" Target="../media/image15.png"/><Relationship Id="rId22" Type="http://schemas.openxmlformats.org/officeDocument/2006/relationships/image" Target="../media/image21.png"/><Relationship Id="rId21" Type="http://schemas.openxmlformats.org/officeDocument/2006/relationships/image" Target="../media/image23.png"/><Relationship Id="rId24" Type="http://schemas.openxmlformats.org/officeDocument/2006/relationships/image" Target="../media/image39.png"/><Relationship Id="rId23"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png"/><Relationship Id="rId26" Type="http://schemas.openxmlformats.org/officeDocument/2006/relationships/image" Target="../media/image29.png"/><Relationship Id="rId25"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6.png"/><Relationship Id="rId11" Type="http://schemas.openxmlformats.org/officeDocument/2006/relationships/image" Target="../media/image4.png"/><Relationship Id="rId10" Type="http://schemas.openxmlformats.org/officeDocument/2006/relationships/image" Target="../media/image3.png"/><Relationship Id="rId13" Type="http://schemas.openxmlformats.org/officeDocument/2006/relationships/image" Target="../media/image7.png"/><Relationship Id="rId12" Type="http://schemas.openxmlformats.org/officeDocument/2006/relationships/image" Target="../media/image24.png"/><Relationship Id="rId15" Type="http://schemas.openxmlformats.org/officeDocument/2006/relationships/image" Target="../media/image16.png"/><Relationship Id="rId14" Type="http://schemas.openxmlformats.org/officeDocument/2006/relationships/hyperlink" Target="http://email.js" TargetMode="External"/><Relationship Id="rId17" Type="http://schemas.openxmlformats.org/officeDocument/2006/relationships/image" Target="../media/image13.png"/><Relationship Id="rId16" Type="http://schemas.openxmlformats.org/officeDocument/2006/relationships/image" Target="../media/image26.png"/><Relationship Id="rId19" Type="http://schemas.openxmlformats.org/officeDocument/2006/relationships/image" Target="../media/image18.png"/><Relationship Id="rId18"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drive.google.com/file/d/1Oc30RtCeOtZX4sm5m7mt40JkJ_ETQhr5/view" TargetMode="External"/><Relationship Id="rId5"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6.png"/><Relationship Id="rId9" Type="http://schemas.openxmlformats.org/officeDocument/2006/relationships/image" Target="../media/image35.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41.png"/><Relationship Id="rId8"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5.jpg"/><Relationship Id="rId5" Type="http://schemas.openxmlformats.org/officeDocument/2006/relationships/image" Target="../media/image76.jpg"/><Relationship Id="rId6" Type="http://schemas.openxmlformats.org/officeDocument/2006/relationships/image" Target="../media/image7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grpSp>
        <p:nvGrpSpPr>
          <p:cNvPr id="54" name="Google Shape;54;p13"/>
          <p:cNvGrpSpPr/>
          <p:nvPr/>
        </p:nvGrpSpPr>
        <p:grpSpPr>
          <a:xfrm>
            <a:off x="-1282151" y="1323674"/>
            <a:ext cx="2091900" cy="2091900"/>
            <a:chOff x="-1282151" y="1323674"/>
            <a:chExt cx="2091900" cy="2091900"/>
          </a:xfrm>
        </p:grpSpPr>
        <p:sp>
          <p:nvSpPr>
            <p:cNvPr id="55" name="Google Shape;55;p1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6" name="Google Shape;56;p1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sp>
        <p:nvSpPr>
          <p:cNvPr id="57" name="Google Shape;57;p13"/>
          <p:cNvSpPr txBox="1"/>
          <p:nvPr/>
        </p:nvSpPr>
        <p:spPr>
          <a:xfrm>
            <a:off x="4425" y="103517"/>
            <a:ext cx="91884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000">
                <a:solidFill>
                  <a:srgbClr val="B7B7B7"/>
                </a:solidFill>
                <a:latin typeface="Sorts Mill Goudy"/>
                <a:ea typeface="Sorts Mill Goudy"/>
                <a:cs typeface="Sorts Mill Goudy"/>
                <a:sym typeface="Sorts Mill Goudy"/>
              </a:rPr>
              <a:t>Présentation d’une création</a:t>
            </a:r>
            <a:r>
              <a:rPr lang="fr" sz="2000">
                <a:solidFill>
                  <a:srgbClr val="B7B7B7"/>
                </a:solidFill>
                <a:latin typeface="Sorts Mill Goudy"/>
                <a:ea typeface="Sorts Mill Goudy"/>
                <a:cs typeface="Sorts Mill Goudy"/>
                <a:sym typeface="Sorts Mill Goudy"/>
              </a:rPr>
              <a:t> </a:t>
            </a:r>
            <a:r>
              <a:rPr lang="fr" sz="2000">
                <a:solidFill>
                  <a:srgbClr val="B7B7B7"/>
                </a:solidFill>
                <a:latin typeface="Sorts Mill Goudy"/>
                <a:ea typeface="Sorts Mill Goudy"/>
                <a:cs typeface="Sorts Mill Goudy"/>
                <a:sym typeface="Sorts Mill Goudy"/>
              </a:rPr>
              <a:t>d’application web &amp; mobile</a:t>
            </a:r>
            <a:endParaRPr sz="2000">
              <a:solidFill>
                <a:srgbClr val="B7B7B7"/>
              </a:solidFill>
              <a:latin typeface="Sorts Mill Goudy"/>
              <a:ea typeface="Sorts Mill Goudy"/>
              <a:cs typeface="Sorts Mill Goudy"/>
              <a:sym typeface="Sorts Mill Goudy"/>
            </a:endParaRPr>
          </a:p>
        </p:txBody>
      </p:sp>
      <p:grpSp>
        <p:nvGrpSpPr>
          <p:cNvPr id="58" name="Google Shape;58;p13"/>
          <p:cNvGrpSpPr/>
          <p:nvPr/>
        </p:nvGrpSpPr>
        <p:grpSpPr>
          <a:xfrm>
            <a:off x="8419899" y="-207226"/>
            <a:ext cx="2091900" cy="2091900"/>
            <a:chOff x="-1282151" y="1323674"/>
            <a:chExt cx="2091900" cy="2091900"/>
          </a:xfrm>
        </p:grpSpPr>
        <p:sp>
          <p:nvSpPr>
            <p:cNvPr id="59" name="Google Shape;59;p1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0" name="Google Shape;60;p1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1" name="Google Shape;61;p13"/>
          <p:cNvGrpSpPr/>
          <p:nvPr/>
        </p:nvGrpSpPr>
        <p:grpSpPr>
          <a:xfrm rot="1901110">
            <a:off x="8682253" y="4361747"/>
            <a:ext cx="1567179" cy="1567179"/>
            <a:chOff x="-1282151" y="1323674"/>
            <a:chExt cx="2091900" cy="2091900"/>
          </a:xfrm>
        </p:grpSpPr>
        <p:sp>
          <p:nvSpPr>
            <p:cNvPr id="62" name="Google Shape;62;p13"/>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63" name="Google Shape;63;p13"/>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64" name="Google Shape;64;p13"/>
          <p:cNvGrpSpPr/>
          <p:nvPr/>
        </p:nvGrpSpPr>
        <p:grpSpPr>
          <a:xfrm>
            <a:off x="292426" y="958261"/>
            <a:ext cx="517327" cy="517327"/>
            <a:chOff x="-1282151" y="1323674"/>
            <a:chExt cx="2091900" cy="2091900"/>
          </a:xfrm>
        </p:grpSpPr>
        <p:sp>
          <p:nvSpPr>
            <p:cNvPr id="65" name="Google Shape;65;p13"/>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66" name="Google Shape;66;p13"/>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67" name="Google Shape;67;p13"/>
          <p:cNvGrpSpPr/>
          <p:nvPr/>
        </p:nvGrpSpPr>
        <p:grpSpPr>
          <a:xfrm>
            <a:off x="-586198" y="149818"/>
            <a:ext cx="878598" cy="878598"/>
            <a:chOff x="-1282151" y="1323674"/>
            <a:chExt cx="2091900" cy="2091900"/>
          </a:xfrm>
        </p:grpSpPr>
        <p:sp>
          <p:nvSpPr>
            <p:cNvPr id="68" name="Google Shape;68;p13"/>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69" name="Google Shape;69;p13"/>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70" name="Google Shape;70;p13"/>
          <p:cNvSpPr txBox="1"/>
          <p:nvPr/>
        </p:nvSpPr>
        <p:spPr>
          <a:xfrm>
            <a:off x="15425" y="4761100"/>
            <a:ext cx="1996800" cy="3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100">
                <a:solidFill>
                  <a:srgbClr val="B7B7B7"/>
                </a:solidFill>
                <a:latin typeface="Work Sans Light"/>
                <a:ea typeface="Work Sans Light"/>
                <a:cs typeface="Work Sans Light"/>
                <a:sym typeface="Work Sans Light"/>
              </a:rPr>
              <a:t>Projet créer par </a:t>
            </a:r>
            <a:r>
              <a:rPr lang="fr" sz="1100">
                <a:solidFill>
                  <a:srgbClr val="B7B7B7"/>
                </a:solidFill>
                <a:latin typeface="Work Sans Light"/>
                <a:ea typeface="Work Sans Light"/>
                <a:cs typeface="Work Sans Light"/>
                <a:sym typeface="Work Sans Light"/>
              </a:rPr>
              <a:t>Fanny Saez</a:t>
            </a:r>
            <a:endParaRPr sz="1100">
              <a:solidFill>
                <a:srgbClr val="B7B7B7"/>
              </a:solidFill>
              <a:latin typeface="Work Sans Light"/>
              <a:ea typeface="Work Sans Light"/>
              <a:cs typeface="Work Sans Light"/>
              <a:sym typeface="Work Sans Light"/>
            </a:endParaRPr>
          </a:p>
        </p:txBody>
      </p:sp>
      <p:pic>
        <p:nvPicPr>
          <p:cNvPr id="71" name="Google Shape;71;p13" title="Logo.png"/>
          <p:cNvPicPr preferRelativeResize="0"/>
          <p:nvPr/>
        </p:nvPicPr>
        <p:blipFill>
          <a:blip r:embed="rId4">
            <a:alphaModFix/>
          </a:blip>
          <a:stretch>
            <a:fillRect/>
          </a:stretch>
        </p:blipFill>
        <p:spPr>
          <a:xfrm>
            <a:off x="7182650" y="4557850"/>
            <a:ext cx="1452425" cy="585650"/>
          </a:xfrm>
          <a:prstGeom prst="rect">
            <a:avLst/>
          </a:prstGeom>
          <a:noFill/>
          <a:ln>
            <a:noFill/>
          </a:ln>
        </p:spPr>
      </p:pic>
      <p:grpSp>
        <p:nvGrpSpPr>
          <p:cNvPr id="72" name="Google Shape;72;p13"/>
          <p:cNvGrpSpPr/>
          <p:nvPr/>
        </p:nvGrpSpPr>
        <p:grpSpPr>
          <a:xfrm>
            <a:off x="292414" y="854799"/>
            <a:ext cx="6192225" cy="3698633"/>
            <a:chOff x="1663362" y="960525"/>
            <a:chExt cx="5870521" cy="3506478"/>
          </a:xfrm>
        </p:grpSpPr>
        <p:pic>
          <p:nvPicPr>
            <p:cNvPr id="73" name="Google Shape;73;p13" title="Macbook-Air-alexia-energies.vercel.app.png"/>
            <p:cNvPicPr preferRelativeResize="0"/>
            <p:nvPr/>
          </p:nvPicPr>
          <p:blipFill>
            <a:blip r:embed="rId5">
              <a:alphaModFix/>
            </a:blip>
            <a:stretch>
              <a:fillRect/>
            </a:stretch>
          </p:blipFill>
          <p:spPr>
            <a:xfrm>
              <a:off x="1808688" y="960525"/>
              <a:ext cx="5612280" cy="3222474"/>
            </a:xfrm>
            <a:prstGeom prst="rect">
              <a:avLst/>
            </a:prstGeom>
            <a:noFill/>
            <a:ln>
              <a:noFill/>
            </a:ln>
            <a:effectLst>
              <a:outerShdw blurRad="75347" rotWithShape="0" algn="bl" dir="2160000" dist="50231">
                <a:schemeClr val="lt2">
                  <a:alpha val="20000"/>
                </a:schemeClr>
              </a:outerShdw>
            </a:effectLst>
          </p:spPr>
        </p:pic>
        <p:pic>
          <p:nvPicPr>
            <p:cNvPr id="74" name="Google Shape;74;p13" title="iPhone-13-PRO-MAX-alexia-energies.vercel.app (1).png"/>
            <p:cNvPicPr preferRelativeResize="0"/>
            <p:nvPr/>
          </p:nvPicPr>
          <p:blipFill>
            <a:blip r:embed="rId6">
              <a:alphaModFix/>
            </a:blip>
            <a:stretch>
              <a:fillRect/>
            </a:stretch>
          </p:blipFill>
          <p:spPr>
            <a:xfrm>
              <a:off x="1663362" y="2280342"/>
              <a:ext cx="1082808" cy="2186661"/>
            </a:xfrm>
            <a:prstGeom prst="rect">
              <a:avLst/>
            </a:prstGeom>
            <a:noFill/>
            <a:ln>
              <a:noFill/>
            </a:ln>
            <a:effectLst>
              <a:outerShdw blurRad="68103" rotWithShape="0" algn="bl" dir="2160000" dist="45402">
                <a:schemeClr val="lt2">
                  <a:alpha val="20000"/>
                </a:schemeClr>
              </a:outerShdw>
            </a:effectLst>
          </p:spPr>
        </p:pic>
        <p:pic>
          <p:nvPicPr>
            <p:cNvPr id="75" name="Google Shape;75;p13" title="iPad-Mini-alexia-energies.vercel.app.png"/>
            <p:cNvPicPr preferRelativeResize="0"/>
            <p:nvPr/>
          </p:nvPicPr>
          <p:blipFill>
            <a:blip r:embed="rId7">
              <a:alphaModFix/>
            </a:blip>
            <a:stretch>
              <a:fillRect/>
            </a:stretch>
          </p:blipFill>
          <p:spPr>
            <a:xfrm>
              <a:off x="6361144" y="2696425"/>
              <a:ext cx="1172739" cy="1770577"/>
            </a:xfrm>
            <a:prstGeom prst="rect">
              <a:avLst/>
            </a:prstGeom>
            <a:noFill/>
            <a:ln>
              <a:noFill/>
            </a:ln>
            <a:effectLst>
              <a:outerShdw blurRad="68103" rotWithShape="0" algn="bl" dir="2160000" dist="45402">
                <a:schemeClr val="lt2">
                  <a:alpha val="20000"/>
                </a:schemeClr>
              </a:outerShdw>
            </a:effectLst>
          </p:spPr>
        </p:pic>
      </p:grpSp>
      <p:pic>
        <p:nvPicPr>
          <p:cNvPr id="76" name="Google Shape;76;p13" title="qr-code (1).png"/>
          <p:cNvPicPr preferRelativeResize="0"/>
          <p:nvPr/>
        </p:nvPicPr>
        <p:blipFill>
          <a:blip r:embed="rId8">
            <a:alphaModFix/>
          </a:blip>
          <a:stretch>
            <a:fillRect/>
          </a:stretch>
        </p:blipFill>
        <p:spPr>
          <a:xfrm>
            <a:off x="7061351" y="2101499"/>
            <a:ext cx="1573725" cy="1573725"/>
          </a:xfrm>
          <a:prstGeom prst="rect">
            <a:avLst/>
          </a:prstGeom>
          <a:noFill/>
          <a:ln cap="flat" cmpd="sng" w="38100">
            <a:solidFill>
              <a:srgbClr val="FED1A7"/>
            </a:solidFill>
            <a:prstDash val="solid"/>
            <a:round/>
            <a:headEnd len="sm" w="sm" type="none"/>
            <a:tailEnd len="sm" w="sm" type="none"/>
          </a:ln>
          <a:effectLst>
            <a:outerShdw blurRad="57150" rotWithShape="0" algn="bl" dir="18840000" dist="2095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grpSp>
        <p:nvGrpSpPr>
          <p:cNvPr id="294" name="Google Shape;294;p22"/>
          <p:cNvGrpSpPr/>
          <p:nvPr/>
        </p:nvGrpSpPr>
        <p:grpSpPr>
          <a:xfrm>
            <a:off x="-1282151" y="1323674"/>
            <a:ext cx="2091900" cy="2091900"/>
            <a:chOff x="-1282151" y="1323674"/>
            <a:chExt cx="2091900" cy="2091900"/>
          </a:xfrm>
        </p:grpSpPr>
        <p:sp>
          <p:nvSpPr>
            <p:cNvPr id="295" name="Google Shape;295;p2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96" name="Google Shape;296;p2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97" name="Google Shape;297;p22"/>
          <p:cNvGrpSpPr/>
          <p:nvPr/>
        </p:nvGrpSpPr>
        <p:grpSpPr>
          <a:xfrm>
            <a:off x="8419899" y="-207226"/>
            <a:ext cx="2091900" cy="2091900"/>
            <a:chOff x="-1282151" y="1323674"/>
            <a:chExt cx="2091900" cy="2091900"/>
          </a:xfrm>
        </p:grpSpPr>
        <p:sp>
          <p:nvSpPr>
            <p:cNvPr id="298" name="Google Shape;298;p2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99" name="Google Shape;299;p2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00" name="Google Shape;300;p22"/>
          <p:cNvGrpSpPr/>
          <p:nvPr/>
        </p:nvGrpSpPr>
        <p:grpSpPr>
          <a:xfrm rot="1901110">
            <a:off x="8682253" y="4361747"/>
            <a:ext cx="1567179" cy="1567179"/>
            <a:chOff x="-1282151" y="1323674"/>
            <a:chExt cx="2091900" cy="2091900"/>
          </a:xfrm>
        </p:grpSpPr>
        <p:sp>
          <p:nvSpPr>
            <p:cNvPr id="301" name="Google Shape;301;p22"/>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302" name="Google Shape;302;p22"/>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303" name="Google Shape;303;p22"/>
          <p:cNvGrpSpPr/>
          <p:nvPr/>
        </p:nvGrpSpPr>
        <p:grpSpPr>
          <a:xfrm>
            <a:off x="292426" y="958261"/>
            <a:ext cx="517327" cy="517327"/>
            <a:chOff x="-1282151" y="1323674"/>
            <a:chExt cx="2091900" cy="2091900"/>
          </a:xfrm>
        </p:grpSpPr>
        <p:sp>
          <p:nvSpPr>
            <p:cNvPr id="304" name="Google Shape;304;p22"/>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305" name="Google Shape;305;p22"/>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306" name="Google Shape;306;p22"/>
          <p:cNvGrpSpPr/>
          <p:nvPr/>
        </p:nvGrpSpPr>
        <p:grpSpPr>
          <a:xfrm>
            <a:off x="-586198" y="149818"/>
            <a:ext cx="878598" cy="878598"/>
            <a:chOff x="-1282151" y="1323674"/>
            <a:chExt cx="2091900" cy="2091900"/>
          </a:xfrm>
        </p:grpSpPr>
        <p:sp>
          <p:nvSpPr>
            <p:cNvPr id="307" name="Google Shape;307;p22"/>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308" name="Google Shape;308;p22"/>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309" name="Google Shape;309;p22"/>
          <p:cNvSpPr txBox="1"/>
          <p:nvPr>
            <p:ph idx="12" type="sldNum"/>
          </p:nvPr>
        </p:nvSpPr>
        <p:spPr>
          <a:xfrm>
            <a:off x="9832" y="470537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310" name="Google Shape;310;p22"/>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Diagramme de classe - UML</a:t>
            </a:r>
            <a:endParaRPr sz="2900">
              <a:solidFill>
                <a:srgbClr val="B7B7B7"/>
              </a:solidFill>
              <a:latin typeface="Work Sans Light"/>
              <a:ea typeface="Work Sans Light"/>
              <a:cs typeface="Work Sans Light"/>
              <a:sym typeface="Work Sans Light"/>
            </a:endParaRPr>
          </a:p>
        </p:txBody>
      </p:sp>
      <p:pic>
        <p:nvPicPr>
          <p:cNvPr id="311" name="Google Shape;311;p22" title="Instance_Diagramme Classe UML_.jpg"/>
          <p:cNvPicPr preferRelativeResize="0"/>
          <p:nvPr/>
        </p:nvPicPr>
        <p:blipFill>
          <a:blip r:embed="rId4">
            <a:alphaModFix/>
          </a:blip>
          <a:stretch>
            <a:fillRect/>
          </a:stretch>
        </p:blipFill>
        <p:spPr>
          <a:xfrm>
            <a:off x="0" y="1176487"/>
            <a:ext cx="9143997" cy="2790527"/>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grpSp>
        <p:nvGrpSpPr>
          <p:cNvPr id="316" name="Google Shape;316;p23"/>
          <p:cNvGrpSpPr/>
          <p:nvPr/>
        </p:nvGrpSpPr>
        <p:grpSpPr>
          <a:xfrm>
            <a:off x="-1282151" y="1323674"/>
            <a:ext cx="2091900" cy="2091900"/>
            <a:chOff x="-1282151" y="1323674"/>
            <a:chExt cx="2091900" cy="2091900"/>
          </a:xfrm>
        </p:grpSpPr>
        <p:sp>
          <p:nvSpPr>
            <p:cNvPr id="317" name="Google Shape;317;p2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18" name="Google Shape;318;p2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19" name="Google Shape;319;p23"/>
          <p:cNvGrpSpPr/>
          <p:nvPr/>
        </p:nvGrpSpPr>
        <p:grpSpPr>
          <a:xfrm>
            <a:off x="8419899" y="-207226"/>
            <a:ext cx="2091900" cy="2091900"/>
            <a:chOff x="-1282151" y="1323674"/>
            <a:chExt cx="2091900" cy="2091900"/>
          </a:xfrm>
        </p:grpSpPr>
        <p:sp>
          <p:nvSpPr>
            <p:cNvPr id="320" name="Google Shape;320;p2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21" name="Google Shape;321;p2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22" name="Google Shape;322;p23"/>
          <p:cNvGrpSpPr/>
          <p:nvPr/>
        </p:nvGrpSpPr>
        <p:grpSpPr>
          <a:xfrm rot="1901110">
            <a:off x="8682253" y="4361747"/>
            <a:ext cx="1567179" cy="1567179"/>
            <a:chOff x="-1282151" y="1323674"/>
            <a:chExt cx="2091900" cy="2091900"/>
          </a:xfrm>
        </p:grpSpPr>
        <p:sp>
          <p:nvSpPr>
            <p:cNvPr id="323" name="Google Shape;323;p23"/>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324" name="Google Shape;324;p23"/>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325" name="Google Shape;325;p23"/>
          <p:cNvGrpSpPr/>
          <p:nvPr/>
        </p:nvGrpSpPr>
        <p:grpSpPr>
          <a:xfrm>
            <a:off x="292426" y="958261"/>
            <a:ext cx="517327" cy="517327"/>
            <a:chOff x="-1282151" y="1323674"/>
            <a:chExt cx="2091900" cy="2091900"/>
          </a:xfrm>
        </p:grpSpPr>
        <p:sp>
          <p:nvSpPr>
            <p:cNvPr id="326" name="Google Shape;326;p23"/>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327" name="Google Shape;327;p23"/>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328" name="Google Shape;328;p23"/>
          <p:cNvGrpSpPr/>
          <p:nvPr/>
        </p:nvGrpSpPr>
        <p:grpSpPr>
          <a:xfrm>
            <a:off x="-586198" y="149818"/>
            <a:ext cx="878598" cy="878598"/>
            <a:chOff x="-1282151" y="1323674"/>
            <a:chExt cx="2091900" cy="2091900"/>
          </a:xfrm>
        </p:grpSpPr>
        <p:sp>
          <p:nvSpPr>
            <p:cNvPr id="329" name="Google Shape;329;p23"/>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330" name="Google Shape;330;p23"/>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331" name="Google Shape;331;p23"/>
          <p:cNvSpPr txBox="1"/>
          <p:nvPr>
            <p:ph idx="12" type="sldNum"/>
          </p:nvPr>
        </p:nvSpPr>
        <p:spPr>
          <a:xfrm>
            <a:off x="0" y="470537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332" name="Google Shape;332;p23"/>
          <p:cNvSpPr txBox="1"/>
          <p:nvPr/>
        </p:nvSpPr>
        <p:spPr>
          <a:xfrm>
            <a:off x="347410" y="78550"/>
            <a:ext cx="82182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400">
                <a:solidFill>
                  <a:srgbClr val="B7B7B7"/>
                </a:solidFill>
                <a:latin typeface="Work Sans Light"/>
                <a:ea typeface="Work Sans Light"/>
                <a:cs typeface="Work Sans Light"/>
                <a:sym typeface="Work Sans Light"/>
              </a:rPr>
              <a:t>Schéma</a:t>
            </a:r>
            <a:r>
              <a:rPr lang="fr" sz="2400">
                <a:solidFill>
                  <a:srgbClr val="B7B7B7"/>
                </a:solidFill>
                <a:latin typeface="Work Sans Light"/>
                <a:ea typeface="Work Sans Light"/>
                <a:cs typeface="Work Sans Light"/>
                <a:sym typeface="Work Sans Light"/>
              </a:rPr>
              <a:t> de base de données PhyMyAdmin</a:t>
            </a:r>
            <a:endParaRPr sz="2400">
              <a:solidFill>
                <a:srgbClr val="B7B7B7"/>
              </a:solidFill>
              <a:latin typeface="Work Sans Light"/>
              <a:ea typeface="Work Sans Light"/>
              <a:cs typeface="Work Sans Light"/>
              <a:sym typeface="Work Sans Light"/>
            </a:endParaRPr>
          </a:p>
        </p:txBody>
      </p:sp>
      <p:pic>
        <p:nvPicPr>
          <p:cNvPr id="333" name="Google Shape;333;p23" title="Capture d'écran 2025-09-26 142545.png"/>
          <p:cNvPicPr preferRelativeResize="0"/>
          <p:nvPr/>
        </p:nvPicPr>
        <p:blipFill rotWithShape="1">
          <a:blip r:embed="rId4">
            <a:alphaModFix/>
          </a:blip>
          <a:srcRect b="0" l="28423" r="0" t="0"/>
          <a:stretch/>
        </p:blipFill>
        <p:spPr>
          <a:xfrm>
            <a:off x="4167950" y="726888"/>
            <a:ext cx="4853624" cy="3948749"/>
          </a:xfrm>
          <a:prstGeom prst="rect">
            <a:avLst/>
          </a:prstGeom>
          <a:noFill/>
          <a:ln cap="flat" cmpd="sng" w="28575">
            <a:solidFill>
              <a:schemeClr val="accent5"/>
            </a:solidFill>
            <a:prstDash val="solid"/>
            <a:round/>
            <a:headEnd len="sm" w="sm" type="none"/>
            <a:tailEnd len="sm" w="sm" type="none"/>
          </a:ln>
        </p:spPr>
      </p:pic>
      <p:pic>
        <p:nvPicPr>
          <p:cNvPr id="334" name="Google Shape;334;p23" title="Capture d'écran 2025-09-26 150805.png"/>
          <p:cNvPicPr preferRelativeResize="0"/>
          <p:nvPr/>
        </p:nvPicPr>
        <p:blipFill>
          <a:blip r:embed="rId5">
            <a:alphaModFix/>
          </a:blip>
          <a:stretch>
            <a:fillRect/>
          </a:stretch>
        </p:blipFill>
        <p:spPr>
          <a:xfrm>
            <a:off x="292400" y="1028432"/>
            <a:ext cx="3647550" cy="3615826"/>
          </a:xfrm>
          <a:prstGeom prst="rect">
            <a:avLst/>
          </a:prstGeom>
          <a:noFill/>
          <a:ln cap="flat" cmpd="sng" w="28575">
            <a:solidFill>
              <a:schemeClr val="accent4"/>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grpSp>
        <p:nvGrpSpPr>
          <p:cNvPr id="339" name="Google Shape;339;p24"/>
          <p:cNvGrpSpPr/>
          <p:nvPr/>
        </p:nvGrpSpPr>
        <p:grpSpPr>
          <a:xfrm>
            <a:off x="-1282151" y="1323674"/>
            <a:ext cx="2091900" cy="2091900"/>
            <a:chOff x="-1282151" y="1323674"/>
            <a:chExt cx="2091900" cy="2091900"/>
          </a:xfrm>
        </p:grpSpPr>
        <p:sp>
          <p:nvSpPr>
            <p:cNvPr id="340" name="Google Shape;340;p2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41" name="Google Shape;341;p2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42" name="Google Shape;342;p24"/>
          <p:cNvGrpSpPr/>
          <p:nvPr/>
        </p:nvGrpSpPr>
        <p:grpSpPr>
          <a:xfrm>
            <a:off x="8419899" y="-207226"/>
            <a:ext cx="2091900" cy="2091900"/>
            <a:chOff x="-1282151" y="1323674"/>
            <a:chExt cx="2091900" cy="2091900"/>
          </a:xfrm>
        </p:grpSpPr>
        <p:sp>
          <p:nvSpPr>
            <p:cNvPr id="343" name="Google Shape;343;p2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44" name="Google Shape;344;p2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45" name="Google Shape;345;p24"/>
          <p:cNvGrpSpPr/>
          <p:nvPr/>
        </p:nvGrpSpPr>
        <p:grpSpPr>
          <a:xfrm rot="1901110">
            <a:off x="8682253" y="4361747"/>
            <a:ext cx="1567179" cy="1567179"/>
            <a:chOff x="-1282151" y="1323674"/>
            <a:chExt cx="2091900" cy="2091900"/>
          </a:xfrm>
        </p:grpSpPr>
        <p:sp>
          <p:nvSpPr>
            <p:cNvPr id="346" name="Google Shape;346;p24"/>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347" name="Google Shape;347;p24"/>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348" name="Google Shape;348;p24"/>
          <p:cNvGrpSpPr/>
          <p:nvPr/>
        </p:nvGrpSpPr>
        <p:grpSpPr>
          <a:xfrm>
            <a:off x="292426" y="958261"/>
            <a:ext cx="517327" cy="517327"/>
            <a:chOff x="-1282151" y="1323674"/>
            <a:chExt cx="2091900" cy="2091900"/>
          </a:xfrm>
        </p:grpSpPr>
        <p:sp>
          <p:nvSpPr>
            <p:cNvPr id="349" name="Google Shape;349;p24"/>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350" name="Google Shape;350;p24"/>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351" name="Google Shape;351;p24"/>
          <p:cNvGrpSpPr/>
          <p:nvPr/>
        </p:nvGrpSpPr>
        <p:grpSpPr>
          <a:xfrm>
            <a:off x="-586198" y="149818"/>
            <a:ext cx="878598" cy="878598"/>
            <a:chOff x="-1282151" y="1323674"/>
            <a:chExt cx="2091900" cy="2091900"/>
          </a:xfrm>
        </p:grpSpPr>
        <p:sp>
          <p:nvSpPr>
            <p:cNvPr id="352" name="Google Shape;352;p24"/>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353" name="Google Shape;353;p24"/>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354" name="Google Shape;354;p24"/>
          <p:cNvSpPr txBox="1"/>
          <p:nvPr>
            <p:ph idx="12" type="sldNum"/>
          </p:nvPr>
        </p:nvSpPr>
        <p:spPr>
          <a:xfrm>
            <a:off x="-298450" y="46628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grpSp>
        <p:nvGrpSpPr>
          <p:cNvPr id="355" name="Google Shape;355;p24"/>
          <p:cNvGrpSpPr/>
          <p:nvPr/>
        </p:nvGrpSpPr>
        <p:grpSpPr>
          <a:xfrm>
            <a:off x="119225" y="80547"/>
            <a:ext cx="4727500" cy="3121259"/>
            <a:chOff x="146101" y="1028398"/>
            <a:chExt cx="5659643" cy="3737140"/>
          </a:xfrm>
        </p:grpSpPr>
        <p:pic>
          <p:nvPicPr>
            <p:cNvPr id="356" name="Google Shape;356;p24" title="Capture d'écran 2025-10-03 085159.png"/>
            <p:cNvPicPr preferRelativeResize="0"/>
            <p:nvPr/>
          </p:nvPicPr>
          <p:blipFill>
            <a:blip r:embed="rId4">
              <a:alphaModFix/>
            </a:blip>
            <a:stretch>
              <a:fillRect/>
            </a:stretch>
          </p:blipFill>
          <p:spPr>
            <a:xfrm>
              <a:off x="146101" y="1028398"/>
              <a:ext cx="5659643" cy="3737140"/>
            </a:xfrm>
            <a:prstGeom prst="rect">
              <a:avLst/>
            </a:prstGeom>
            <a:noFill/>
            <a:ln cap="flat" cmpd="sng" w="31850">
              <a:solidFill>
                <a:schemeClr val="accent5"/>
              </a:solidFill>
              <a:prstDash val="solid"/>
              <a:round/>
              <a:headEnd len="sm" w="sm" type="none"/>
              <a:tailEnd len="sm" w="sm" type="none"/>
            </a:ln>
          </p:spPr>
        </p:pic>
        <p:sp>
          <p:nvSpPr>
            <p:cNvPr id="357" name="Google Shape;357;p24"/>
            <p:cNvSpPr/>
            <p:nvPr/>
          </p:nvSpPr>
          <p:spPr>
            <a:xfrm>
              <a:off x="5115454" y="1925791"/>
              <a:ext cx="474900" cy="186900"/>
            </a:xfrm>
            <a:prstGeom prst="rect">
              <a:avLst/>
            </a:prstGeom>
            <a:noFill/>
            <a:ln cap="flat" cmpd="sng" w="23875">
              <a:solidFill>
                <a:schemeClr val="accent5"/>
              </a:solidFill>
              <a:prstDash val="solid"/>
              <a:round/>
              <a:headEnd len="sm" w="sm" type="none"/>
              <a:tailEnd len="sm" w="sm" type="none"/>
            </a:ln>
          </p:spPr>
          <p:txBody>
            <a:bodyPr anchorCtr="0" anchor="ctr" bIns="76350" lIns="76350" spcFirstLastPara="1" rIns="76350" wrap="square" tIns="76350">
              <a:noAutofit/>
            </a:bodyPr>
            <a:lstStyle/>
            <a:p>
              <a:pPr indent="0" lvl="0" marL="0" rtl="0" algn="ctr">
                <a:spcBef>
                  <a:spcPts val="0"/>
                </a:spcBef>
                <a:spcAft>
                  <a:spcPts val="0"/>
                </a:spcAft>
                <a:buNone/>
              </a:pPr>
              <a:r>
                <a:t/>
              </a:r>
              <a:endParaRPr sz="1169"/>
            </a:p>
          </p:txBody>
        </p:sp>
      </p:grpSp>
      <p:grpSp>
        <p:nvGrpSpPr>
          <p:cNvPr id="358" name="Google Shape;358;p24"/>
          <p:cNvGrpSpPr/>
          <p:nvPr/>
        </p:nvGrpSpPr>
        <p:grpSpPr>
          <a:xfrm>
            <a:off x="4941975" y="1425856"/>
            <a:ext cx="3823734" cy="2699102"/>
            <a:chOff x="4788656" y="958250"/>
            <a:chExt cx="4146768" cy="2927125"/>
          </a:xfrm>
        </p:grpSpPr>
        <p:pic>
          <p:nvPicPr>
            <p:cNvPr id="359" name="Google Shape;359;p24" title="Capture d'écran 2025-10-03 085228.png"/>
            <p:cNvPicPr preferRelativeResize="0"/>
            <p:nvPr/>
          </p:nvPicPr>
          <p:blipFill>
            <a:blip r:embed="rId5">
              <a:alphaModFix/>
            </a:blip>
            <a:stretch>
              <a:fillRect/>
            </a:stretch>
          </p:blipFill>
          <p:spPr>
            <a:xfrm>
              <a:off x="4788656" y="958250"/>
              <a:ext cx="4146768" cy="2927125"/>
            </a:xfrm>
            <a:prstGeom prst="rect">
              <a:avLst/>
            </a:prstGeom>
            <a:noFill/>
            <a:ln cap="flat" cmpd="sng" w="35125">
              <a:solidFill>
                <a:schemeClr val="accent5"/>
              </a:solidFill>
              <a:prstDash val="solid"/>
              <a:round/>
              <a:headEnd len="sm" w="sm" type="none"/>
              <a:tailEnd len="sm" w="sm" type="none"/>
            </a:ln>
          </p:spPr>
        </p:pic>
        <p:sp>
          <p:nvSpPr>
            <p:cNvPr id="360" name="Google Shape;360;p24"/>
            <p:cNvSpPr/>
            <p:nvPr/>
          </p:nvSpPr>
          <p:spPr>
            <a:xfrm>
              <a:off x="8419900" y="1564950"/>
              <a:ext cx="422700" cy="186900"/>
            </a:xfrm>
            <a:prstGeom prst="rect">
              <a:avLst/>
            </a:prstGeom>
            <a:noFill/>
            <a:ln cap="flat" cmpd="sng" w="26350">
              <a:solidFill>
                <a:schemeClr val="accent5"/>
              </a:solidFill>
              <a:prstDash val="solid"/>
              <a:round/>
              <a:headEnd len="sm" w="sm" type="none"/>
              <a:tailEnd len="sm" w="sm" type="none"/>
            </a:ln>
          </p:spPr>
          <p:txBody>
            <a:bodyPr anchorCtr="0" anchor="ctr" bIns="84300" lIns="84300" spcFirstLastPara="1" rIns="84300" wrap="square" tIns="84300">
              <a:noAutofit/>
            </a:bodyPr>
            <a:lstStyle/>
            <a:p>
              <a:pPr indent="0" lvl="0" marL="0" rtl="0" algn="ctr">
                <a:spcBef>
                  <a:spcPts val="0"/>
                </a:spcBef>
                <a:spcAft>
                  <a:spcPts val="0"/>
                </a:spcAft>
                <a:buNone/>
              </a:pPr>
              <a:r>
                <a:t/>
              </a:r>
              <a:endParaRPr sz="1290"/>
            </a:p>
          </p:txBody>
        </p:sp>
      </p:grpSp>
      <p:sp>
        <p:nvSpPr>
          <p:cNvPr id="361" name="Google Shape;361;p24"/>
          <p:cNvSpPr txBox="1"/>
          <p:nvPr/>
        </p:nvSpPr>
        <p:spPr>
          <a:xfrm>
            <a:off x="4941975" y="88125"/>
            <a:ext cx="3702900" cy="51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GitHub | Plateforme</a:t>
            </a:r>
            <a:endParaRPr sz="2900">
              <a:solidFill>
                <a:srgbClr val="B7B7B7"/>
              </a:solidFill>
              <a:latin typeface="Work Sans Light"/>
              <a:ea typeface="Work Sans Light"/>
              <a:cs typeface="Work Sans Light"/>
              <a:sym typeface="Work Sans Light"/>
            </a:endParaRPr>
          </a:p>
        </p:txBody>
      </p:sp>
      <p:sp>
        <p:nvSpPr>
          <p:cNvPr id="362" name="Google Shape;362;p24"/>
          <p:cNvSpPr txBox="1"/>
          <p:nvPr/>
        </p:nvSpPr>
        <p:spPr>
          <a:xfrm>
            <a:off x="4846725" y="806175"/>
            <a:ext cx="3702900" cy="51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lt1"/>
                </a:solidFill>
                <a:latin typeface="Sorts Mill Goudy"/>
                <a:ea typeface="Sorts Mill Goudy"/>
                <a:cs typeface="Sorts Mill Goudy"/>
                <a:sym typeface="Sorts Mill Goudy"/>
              </a:rPr>
              <a:t>Base du projet dès le départ (3 mois) de travail</a:t>
            </a:r>
            <a:endParaRPr sz="1800">
              <a:solidFill>
                <a:schemeClr val="lt1"/>
              </a:solidFill>
              <a:latin typeface="Sorts Mill Goudy"/>
              <a:ea typeface="Sorts Mill Goudy"/>
              <a:cs typeface="Sorts Mill Goudy"/>
              <a:sym typeface="Sorts Mill Goudy"/>
            </a:endParaRPr>
          </a:p>
        </p:txBody>
      </p:sp>
      <p:pic>
        <p:nvPicPr>
          <p:cNvPr id="363" name="Google Shape;363;p24" title="Git.png"/>
          <p:cNvPicPr preferRelativeResize="0"/>
          <p:nvPr/>
        </p:nvPicPr>
        <p:blipFill>
          <a:blip r:embed="rId6">
            <a:alphaModFix/>
          </a:blip>
          <a:stretch>
            <a:fillRect/>
          </a:stretch>
        </p:blipFill>
        <p:spPr>
          <a:xfrm>
            <a:off x="545625" y="1791726"/>
            <a:ext cx="3306374" cy="2945341"/>
          </a:xfrm>
          <a:prstGeom prst="rect">
            <a:avLst/>
          </a:prstGeom>
          <a:noFill/>
          <a:ln cap="flat" cmpd="sng" w="28575">
            <a:solidFill>
              <a:schemeClr val="accent5"/>
            </a:solidFill>
            <a:prstDash val="solid"/>
            <a:round/>
            <a:headEnd len="sm" w="sm" type="none"/>
            <a:tailEnd len="sm" w="sm" type="none"/>
          </a:ln>
        </p:spPr>
      </p:pic>
      <p:sp>
        <p:nvSpPr>
          <p:cNvPr id="364" name="Google Shape;364;p24"/>
          <p:cNvSpPr txBox="1"/>
          <p:nvPr/>
        </p:nvSpPr>
        <p:spPr>
          <a:xfrm>
            <a:off x="4308450" y="4386650"/>
            <a:ext cx="3906000" cy="3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Git (versionning)</a:t>
            </a:r>
            <a:endParaRPr sz="2900">
              <a:solidFill>
                <a:srgbClr val="B7B7B7"/>
              </a:solidFill>
              <a:latin typeface="Work Sans Light"/>
              <a:ea typeface="Work Sans Light"/>
              <a:cs typeface="Work Sans Light"/>
              <a:sym typeface="Work Sans Light"/>
            </a:endParaRPr>
          </a:p>
        </p:txBody>
      </p:sp>
      <p:cxnSp>
        <p:nvCxnSpPr>
          <p:cNvPr id="365" name="Google Shape;365;p24"/>
          <p:cNvCxnSpPr/>
          <p:nvPr/>
        </p:nvCxnSpPr>
        <p:spPr>
          <a:xfrm rot="10800000">
            <a:off x="3971375" y="4423850"/>
            <a:ext cx="800700" cy="238800"/>
          </a:xfrm>
          <a:prstGeom prst="straightConnector1">
            <a:avLst/>
          </a:prstGeom>
          <a:noFill/>
          <a:ln cap="flat" cmpd="sng" w="28575">
            <a:solidFill>
              <a:schemeClr val="accent4"/>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grpSp>
        <p:nvGrpSpPr>
          <p:cNvPr id="370" name="Google Shape;370;p25"/>
          <p:cNvGrpSpPr/>
          <p:nvPr/>
        </p:nvGrpSpPr>
        <p:grpSpPr>
          <a:xfrm>
            <a:off x="-1282151" y="1323674"/>
            <a:ext cx="2091900" cy="2091900"/>
            <a:chOff x="-1282151" y="1323674"/>
            <a:chExt cx="2091900" cy="2091900"/>
          </a:xfrm>
        </p:grpSpPr>
        <p:sp>
          <p:nvSpPr>
            <p:cNvPr id="371" name="Google Shape;371;p2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72" name="Google Shape;372;p2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73" name="Google Shape;373;p25"/>
          <p:cNvGrpSpPr/>
          <p:nvPr/>
        </p:nvGrpSpPr>
        <p:grpSpPr>
          <a:xfrm>
            <a:off x="8419899" y="-207226"/>
            <a:ext cx="2091900" cy="2091900"/>
            <a:chOff x="-1282151" y="1323674"/>
            <a:chExt cx="2091900" cy="2091900"/>
          </a:xfrm>
        </p:grpSpPr>
        <p:sp>
          <p:nvSpPr>
            <p:cNvPr id="374" name="Google Shape;374;p2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75" name="Google Shape;375;p2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76" name="Google Shape;376;p25"/>
          <p:cNvGrpSpPr/>
          <p:nvPr/>
        </p:nvGrpSpPr>
        <p:grpSpPr>
          <a:xfrm rot="1901110">
            <a:off x="8682253" y="4361747"/>
            <a:ext cx="1567179" cy="1567179"/>
            <a:chOff x="-1282151" y="1323674"/>
            <a:chExt cx="2091900" cy="2091900"/>
          </a:xfrm>
        </p:grpSpPr>
        <p:sp>
          <p:nvSpPr>
            <p:cNvPr id="377" name="Google Shape;377;p25"/>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378" name="Google Shape;378;p25"/>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379" name="Google Shape;379;p25"/>
          <p:cNvGrpSpPr/>
          <p:nvPr/>
        </p:nvGrpSpPr>
        <p:grpSpPr>
          <a:xfrm>
            <a:off x="292426" y="958261"/>
            <a:ext cx="517327" cy="517327"/>
            <a:chOff x="-1282151" y="1323674"/>
            <a:chExt cx="2091900" cy="2091900"/>
          </a:xfrm>
        </p:grpSpPr>
        <p:sp>
          <p:nvSpPr>
            <p:cNvPr id="380" name="Google Shape;380;p25"/>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381" name="Google Shape;381;p25"/>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382" name="Google Shape;382;p25"/>
          <p:cNvGrpSpPr/>
          <p:nvPr/>
        </p:nvGrpSpPr>
        <p:grpSpPr>
          <a:xfrm>
            <a:off x="-586198" y="149818"/>
            <a:ext cx="878598" cy="878598"/>
            <a:chOff x="-1282151" y="1323674"/>
            <a:chExt cx="2091900" cy="2091900"/>
          </a:xfrm>
        </p:grpSpPr>
        <p:sp>
          <p:nvSpPr>
            <p:cNvPr id="383" name="Google Shape;383;p25"/>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384" name="Google Shape;384;p25"/>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385" name="Google Shape;385;p25"/>
          <p:cNvSpPr txBox="1"/>
          <p:nvPr>
            <p:ph idx="12" type="sldNum"/>
          </p:nvPr>
        </p:nvSpPr>
        <p:spPr>
          <a:xfrm>
            <a:off x="0" y="470537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386" name="Google Shape;386;p25"/>
          <p:cNvSpPr txBox="1"/>
          <p:nvPr/>
        </p:nvSpPr>
        <p:spPr>
          <a:xfrm>
            <a:off x="4037475" y="245875"/>
            <a:ext cx="42543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Architecture MVVC </a:t>
            </a:r>
            <a:endParaRPr sz="2900">
              <a:solidFill>
                <a:srgbClr val="B7B7B7"/>
              </a:solidFill>
              <a:latin typeface="Work Sans Light"/>
              <a:ea typeface="Work Sans Light"/>
              <a:cs typeface="Work Sans Light"/>
              <a:sym typeface="Work Sans Light"/>
            </a:endParaRPr>
          </a:p>
        </p:txBody>
      </p:sp>
      <p:pic>
        <p:nvPicPr>
          <p:cNvPr id="387" name="Google Shape;387;p25" title="MVVC_Next.js.png"/>
          <p:cNvPicPr preferRelativeResize="0"/>
          <p:nvPr/>
        </p:nvPicPr>
        <p:blipFill rotWithShape="1">
          <a:blip r:embed="rId4">
            <a:alphaModFix/>
          </a:blip>
          <a:srcRect b="0" l="0" r="0" t="6968"/>
          <a:stretch/>
        </p:blipFill>
        <p:spPr>
          <a:xfrm>
            <a:off x="178250" y="540900"/>
            <a:ext cx="3634724" cy="4061700"/>
          </a:xfrm>
          <a:prstGeom prst="rect">
            <a:avLst/>
          </a:prstGeom>
          <a:noFill/>
          <a:ln cap="flat" cmpd="sng" w="38100">
            <a:solidFill>
              <a:srgbClr val="FF9900"/>
            </a:solidFill>
            <a:prstDash val="solid"/>
            <a:round/>
            <a:headEnd len="sm" w="sm" type="none"/>
            <a:tailEnd len="sm" w="sm" type="none"/>
          </a:ln>
        </p:spPr>
      </p:pic>
      <p:sp>
        <p:nvSpPr>
          <p:cNvPr id="388" name="Google Shape;388;p25"/>
          <p:cNvSpPr txBox="1"/>
          <p:nvPr/>
        </p:nvSpPr>
        <p:spPr>
          <a:xfrm>
            <a:off x="4037475" y="940338"/>
            <a:ext cx="4043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chemeClr val="lt1"/>
                </a:solidFill>
              </a:rPr>
              <a:t>👤 </a:t>
            </a:r>
            <a:r>
              <a:rPr b="1" lang="fr" sz="1100">
                <a:solidFill>
                  <a:schemeClr val="lt1"/>
                </a:solidFill>
              </a:rPr>
              <a:t>Utilisateur</a:t>
            </a:r>
            <a:r>
              <a:rPr lang="fr" sz="1100">
                <a:solidFill>
                  <a:schemeClr val="lt1"/>
                </a:solidFill>
              </a:rPr>
              <a:t> → utilise l’interface.</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View Layer</a:t>
            </a:r>
            <a:r>
              <a:rPr lang="fr" sz="1100">
                <a:solidFill>
                  <a:schemeClr val="lt1"/>
                </a:solidFill>
              </a:rPr>
              <a:t> → affiche les données.</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View Controller</a:t>
            </a:r>
            <a:r>
              <a:rPr lang="fr" sz="1100">
                <a:solidFill>
                  <a:schemeClr val="lt1"/>
                </a:solidFill>
              </a:rPr>
              <a:t> → gère la navigation.</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Controller</a:t>
            </a:r>
            <a:r>
              <a:rPr lang="fr" sz="1100">
                <a:solidFill>
                  <a:schemeClr val="lt1"/>
                </a:solidFill>
              </a:rPr>
              <a:t> → applique la logique métier.</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Model (Schéma prisma - ORM)</a:t>
            </a:r>
            <a:r>
              <a:rPr lang="fr" sz="1100">
                <a:solidFill>
                  <a:schemeClr val="lt1"/>
                </a:solidFill>
              </a:rPr>
              <a:t> → définit la structure et envoie les données.</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PostgreSQL</a:t>
            </a:r>
            <a:r>
              <a:rPr lang="fr" sz="1100">
                <a:solidFill>
                  <a:schemeClr val="lt1"/>
                </a:solidFill>
              </a:rPr>
              <a:t> → stocke les données.</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Services externes</a:t>
            </a:r>
            <a:r>
              <a:rPr lang="fr" sz="1100">
                <a:solidFill>
                  <a:schemeClr val="lt1"/>
                </a:solidFill>
              </a:rPr>
              <a:t> → ajoutent images, mails, rendez-vous.</a:t>
            </a:r>
            <a:endParaRPr>
              <a:solidFill>
                <a:schemeClr val="lt1"/>
              </a:solidFill>
            </a:endParaRPr>
          </a:p>
        </p:txBody>
      </p:sp>
      <p:sp>
        <p:nvSpPr>
          <p:cNvPr id="389" name="Google Shape;389;p25"/>
          <p:cNvSpPr txBox="1"/>
          <p:nvPr/>
        </p:nvSpPr>
        <p:spPr>
          <a:xfrm>
            <a:off x="4037475" y="3713525"/>
            <a:ext cx="449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chemeClr val="lt1"/>
                </a:solidFill>
              </a:rPr>
              <a:t>MVVC = Model – View – View Controller – Controller</a:t>
            </a:r>
            <a:r>
              <a:rPr lang="fr" sz="1100">
                <a:solidFill>
                  <a:schemeClr val="lt1"/>
                </a:solidFill>
              </a:rPr>
              <a:t>.</a:t>
            </a:r>
            <a:endParaRPr sz="1100">
              <a:solidFill>
                <a:schemeClr val="lt1"/>
              </a:solidFill>
            </a:endParaRPr>
          </a:p>
          <a:p>
            <a:pPr indent="0" lvl="0" marL="0" rtl="0" algn="just">
              <a:spcBef>
                <a:spcPts val="0"/>
              </a:spcBef>
              <a:spcAft>
                <a:spcPts val="0"/>
              </a:spcAft>
              <a:buNone/>
            </a:pPr>
            <a:r>
              <a:rPr lang="fr" sz="1100">
                <a:solidFill>
                  <a:schemeClr val="lt1"/>
                </a:solidFill>
              </a:rPr>
              <a:t>C’est une architecture pensée pour Next.js, qui a besoin d’une couche spéciale (le </a:t>
            </a:r>
            <a:r>
              <a:rPr i="1" lang="fr" sz="1100">
                <a:solidFill>
                  <a:schemeClr val="lt1"/>
                </a:solidFill>
              </a:rPr>
              <a:t>View Controller</a:t>
            </a:r>
            <a:r>
              <a:rPr lang="fr" sz="1100">
                <a:solidFill>
                  <a:schemeClr val="lt1"/>
                </a:solidFill>
              </a:rPr>
              <a:t>) parce que son </a:t>
            </a:r>
            <a:r>
              <a:rPr b="1" lang="fr" sz="1100">
                <a:solidFill>
                  <a:schemeClr val="lt1"/>
                </a:solidFill>
              </a:rPr>
              <a:t>App Router</a:t>
            </a:r>
            <a:r>
              <a:rPr lang="fr" sz="1100">
                <a:solidFill>
                  <a:schemeClr val="lt1"/>
                </a:solidFill>
              </a:rPr>
              <a:t> et ses </a:t>
            </a:r>
            <a:r>
              <a:rPr b="1" lang="fr" sz="1100">
                <a:solidFill>
                  <a:schemeClr val="lt1"/>
                </a:solidFill>
              </a:rPr>
              <a:t>API intégrées</a:t>
            </a:r>
            <a:r>
              <a:rPr lang="fr" sz="1100">
                <a:solidFill>
                  <a:schemeClr val="lt1"/>
                </a:solidFill>
              </a:rPr>
              <a:t> jouent un rôle unique entre la Vue et le Controller.</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grpSp>
        <p:nvGrpSpPr>
          <p:cNvPr id="394" name="Google Shape;394;p26"/>
          <p:cNvGrpSpPr/>
          <p:nvPr/>
        </p:nvGrpSpPr>
        <p:grpSpPr>
          <a:xfrm>
            <a:off x="-1282151" y="1323674"/>
            <a:ext cx="2091900" cy="2091900"/>
            <a:chOff x="-1282151" y="1323674"/>
            <a:chExt cx="2091900" cy="2091900"/>
          </a:xfrm>
        </p:grpSpPr>
        <p:sp>
          <p:nvSpPr>
            <p:cNvPr id="395" name="Google Shape;395;p2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96" name="Google Shape;396;p2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97" name="Google Shape;397;p26"/>
          <p:cNvGrpSpPr/>
          <p:nvPr/>
        </p:nvGrpSpPr>
        <p:grpSpPr>
          <a:xfrm>
            <a:off x="8419899" y="-207226"/>
            <a:ext cx="2091900" cy="2091900"/>
            <a:chOff x="-1282151" y="1323674"/>
            <a:chExt cx="2091900" cy="2091900"/>
          </a:xfrm>
        </p:grpSpPr>
        <p:sp>
          <p:nvSpPr>
            <p:cNvPr id="398" name="Google Shape;398;p2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99" name="Google Shape;399;p2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00" name="Google Shape;400;p26"/>
          <p:cNvGrpSpPr/>
          <p:nvPr/>
        </p:nvGrpSpPr>
        <p:grpSpPr>
          <a:xfrm rot="1901110">
            <a:off x="8682253" y="4361747"/>
            <a:ext cx="1567179" cy="1567179"/>
            <a:chOff x="-1282151" y="1323674"/>
            <a:chExt cx="2091900" cy="2091900"/>
          </a:xfrm>
        </p:grpSpPr>
        <p:sp>
          <p:nvSpPr>
            <p:cNvPr id="401" name="Google Shape;401;p26"/>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402" name="Google Shape;402;p26"/>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403" name="Google Shape;403;p26"/>
          <p:cNvGrpSpPr/>
          <p:nvPr/>
        </p:nvGrpSpPr>
        <p:grpSpPr>
          <a:xfrm>
            <a:off x="292426" y="958261"/>
            <a:ext cx="517327" cy="517327"/>
            <a:chOff x="-1282151" y="1323674"/>
            <a:chExt cx="2091900" cy="2091900"/>
          </a:xfrm>
        </p:grpSpPr>
        <p:sp>
          <p:nvSpPr>
            <p:cNvPr id="404" name="Google Shape;404;p26"/>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405" name="Google Shape;405;p26"/>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406" name="Google Shape;406;p26"/>
          <p:cNvGrpSpPr/>
          <p:nvPr/>
        </p:nvGrpSpPr>
        <p:grpSpPr>
          <a:xfrm>
            <a:off x="-586198" y="149818"/>
            <a:ext cx="878598" cy="878598"/>
            <a:chOff x="-1282151" y="1323674"/>
            <a:chExt cx="2091900" cy="2091900"/>
          </a:xfrm>
        </p:grpSpPr>
        <p:sp>
          <p:nvSpPr>
            <p:cNvPr id="407" name="Google Shape;407;p26"/>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408" name="Google Shape;408;p26"/>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409" name="Google Shape;409;p26"/>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410" name="Google Shape;410;p26"/>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Front-end</a:t>
            </a:r>
            <a:endParaRPr sz="2900">
              <a:solidFill>
                <a:srgbClr val="B7B7B7"/>
              </a:solidFill>
              <a:latin typeface="Work Sans Light"/>
              <a:ea typeface="Work Sans Light"/>
              <a:cs typeface="Work Sans Light"/>
              <a:sym typeface="Work Sans Light"/>
            </a:endParaRPr>
          </a:p>
        </p:txBody>
      </p:sp>
      <p:pic>
        <p:nvPicPr>
          <p:cNvPr id="411" name="Google Shape;411;p26" title="front-end-import.png"/>
          <p:cNvPicPr preferRelativeResize="0"/>
          <p:nvPr/>
        </p:nvPicPr>
        <p:blipFill rotWithShape="1">
          <a:blip r:embed="rId4">
            <a:alphaModFix/>
          </a:blip>
          <a:srcRect b="0" l="0" r="7441" t="0"/>
          <a:stretch/>
        </p:blipFill>
        <p:spPr>
          <a:xfrm>
            <a:off x="987725" y="1162156"/>
            <a:ext cx="7432175" cy="1369525"/>
          </a:xfrm>
          <a:prstGeom prst="rect">
            <a:avLst/>
          </a:prstGeom>
          <a:noFill/>
          <a:ln>
            <a:noFill/>
          </a:ln>
        </p:spPr>
      </p:pic>
      <p:sp>
        <p:nvSpPr>
          <p:cNvPr id="412" name="Google Shape;412;p26"/>
          <p:cNvSpPr txBox="1"/>
          <p:nvPr/>
        </p:nvSpPr>
        <p:spPr>
          <a:xfrm>
            <a:off x="1295875" y="805407"/>
            <a:ext cx="69462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rPr b="1" lang="fr" sz="1300">
                <a:solidFill>
                  <a:schemeClr val="lt1"/>
                </a:solidFill>
              </a:rPr>
              <a:t>1. Importation des composants modulaire (réutilisables)</a:t>
            </a:r>
            <a:endParaRPr sz="2100">
              <a:solidFill>
                <a:schemeClr val="lt1"/>
              </a:solidFill>
            </a:endParaRPr>
          </a:p>
        </p:txBody>
      </p:sp>
      <p:sp>
        <p:nvSpPr>
          <p:cNvPr id="413" name="Google Shape;413;p26"/>
          <p:cNvSpPr txBox="1"/>
          <p:nvPr/>
        </p:nvSpPr>
        <p:spPr>
          <a:xfrm>
            <a:off x="1295875" y="2639150"/>
            <a:ext cx="3987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rPr b="1" lang="fr" sz="1300">
                <a:solidFill>
                  <a:schemeClr val="lt1"/>
                </a:solidFill>
              </a:rPr>
              <a:t>2. Structure du fichier</a:t>
            </a:r>
            <a:r>
              <a:rPr b="1" lang="fr" sz="1300">
                <a:solidFill>
                  <a:schemeClr val="accent4"/>
                </a:solidFill>
              </a:rPr>
              <a:t> </a:t>
            </a:r>
            <a:r>
              <a:rPr b="1" lang="fr" sz="1300" u="sng">
                <a:solidFill>
                  <a:schemeClr val="accent4"/>
                </a:solidFill>
                <a:hlinkClick r:id="rId5">
                  <a:extLst>
                    <a:ext uri="{A12FA001-AC4F-418D-AE19-62706E023703}">
                      <ahyp:hlinkClr val="tx"/>
                    </a:ext>
                  </a:extLst>
                </a:hlinkClick>
              </a:rPr>
              <a:t>page.js</a:t>
            </a:r>
            <a:r>
              <a:rPr b="1" lang="fr" sz="1300">
                <a:solidFill>
                  <a:schemeClr val="lt1"/>
                </a:solidFill>
              </a:rPr>
              <a:t> / App Router </a:t>
            </a:r>
            <a:endParaRPr sz="2100">
              <a:solidFill>
                <a:schemeClr val="lt1"/>
              </a:solidFill>
            </a:endParaRPr>
          </a:p>
        </p:txBody>
      </p:sp>
      <p:pic>
        <p:nvPicPr>
          <p:cNvPr id="414" name="Google Shape;414;p26" title="stucture modulaire de la page d'accueil.png"/>
          <p:cNvPicPr preferRelativeResize="0"/>
          <p:nvPr/>
        </p:nvPicPr>
        <p:blipFill>
          <a:blip r:embed="rId6">
            <a:alphaModFix/>
          </a:blip>
          <a:stretch>
            <a:fillRect/>
          </a:stretch>
        </p:blipFill>
        <p:spPr>
          <a:xfrm>
            <a:off x="5435867" y="2706975"/>
            <a:ext cx="2984033" cy="2281900"/>
          </a:xfrm>
          <a:prstGeom prst="rect">
            <a:avLst/>
          </a:prstGeom>
          <a:noFill/>
          <a:ln>
            <a:noFill/>
          </a:ln>
        </p:spPr>
      </p:pic>
      <p:sp>
        <p:nvSpPr>
          <p:cNvPr id="415" name="Google Shape;415;p26"/>
          <p:cNvSpPr txBox="1"/>
          <p:nvPr/>
        </p:nvSpPr>
        <p:spPr>
          <a:xfrm>
            <a:off x="605725" y="3076300"/>
            <a:ext cx="4470900" cy="184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fr" sz="1500">
                <a:solidFill>
                  <a:schemeClr val="lt1"/>
                </a:solidFill>
                <a:latin typeface="Sorts Mill Goudy"/>
                <a:ea typeface="Sorts Mill Goudy"/>
                <a:cs typeface="Sorts Mill Goudy"/>
                <a:sym typeface="Sorts Mill Goudy"/>
              </a:rPr>
              <a:t>L'App Router</a:t>
            </a:r>
            <a:r>
              <a:rPr lang="fr" sz="1500">
                <a:solidFill>
                  <a:schemeClr val="lt1"/>
                </a:solidFill>
                <a:latin typeface="Sorts Mill Goudy"/>
                <a:ea typeface="Sorts Mill Goudy"/>
                <a:cs typeface="Sorts Mill Goudy"/>
                <a:sym typeface="Sorts Mill Goudy"/>
              </a:rPr>
              <a:t> est la nouvelle architecture de Next.js (depuis la v13) basée sur les </a:t>
            </a:r>
            <a:r>
              <a:rPr b="1" lang="fr" sz="1500">
                <a:solidFill>
                  <a:schemeClr val="lt1"/>
                </a:solidFill>
                <a:latin typeface="Sorts Mill Goudy"/>
                <a:ea typeface="Sorts Mill Goudy"/>
                <a:cs typeface="Sorts Mill Goudy"/>
                <a:sym typeface="Sorts Mill Goudy"/>
              </a:rPr>
              <a:t>React</a:t>
            </a:r>
            <a:r>
              <a:rPr lang="fr" sz="1500">
                <a:solidFill>
                  <a:schemeClr val="lt1"/>
                </a:solidFill>
                <a:latin typeface="Sorts Mill Goudy"/>
                <a:ea typeface="Sorts Mill Goudy"/>
                <a:cs typeface="Sorts Mill Goudy"/>
                <a:sym typeface="Sorts Mill Goudy"/>
              </a:rPr>
              <a:t> </a:t>
            </a:r>
            <a:r>
              <a:rPr b="1" lang="fr" sz="1500">
                <a:solidFill>
                  <a:schemeClr val="lt1"/>
                </a:solidFill>
                <a:latin typeface="Sorts Mill Goudy"/>
                <a:ea typeface="Sorts Mill Goudy"/>
                <a:cs typeface="Sorts Mill Goudy"/>
                <a:sym typeface="Sorts Mill Goudy"/>
              </a:rPr>
              <a:t>Server Components</a:t>
            </a:r>
            <a:r>
              <a:rPr lang="fr" sz="1500">
                <a:solidFill>
                  <a:schemeClr val="lt1"/>
                </a:solidFill>
                <a:latin typeface="Sorts Mill Goudy"/>
                <a:ea typeface="Sorts Mill Goudy"/>
                <a:cs typeface="Sorts Mill Goudy"/>
                <a:sym typeface="Sorts Mill Goudy"/>
              </a:rPr>
              <a:t> et une structure de fichiers dans le dossier </a:t>
            </a:r>
            <a:r>
              <a:rPr b="1" lang="fr" sz="1500">
                <a:solidFill>
                  <a:schemeClr val="accent4"/>
                </a:solidFill>
                <a:latin typeface="Sorts Mill Goudy"/>
                <a:ea typeface="Sorts Mill Goudy"/>
                <a:cs typeface="Sorts Mill Goudy"/>
                <a:sym typeface="Sorts Mill Goudy"/>
              </a:rPr>
              <a:t>app/</a:t>
            </a:r>
            <a:r>
              <a:rPr lang="fr" sz="1500">
                <a:solidFill>
                  <a:schemeClr val="lt1"/>
                </a:solidFill>
                <a:latin typeface="Sorts Mill Goudy"/>
                <a:ea typeface="Sorts Mill Goudy"/>
                <a:cs typeface="Sorts Mill Goudy"/>
                <a:sym typeface="Sorts Mill Goudy"/>
              </a:rPr>
              <a:t>. </a:t>
            </a:r>
            <a:r>
              <a:rPr lang="fr" sz="1500">
                <a:solidFill>
                  <a:schemeClr val="lt1"/>
                </a:solidFill>
                <a:latin typeface="Sorts Mill Goudy"/>
                <a:ea typeface="Sorts Mill Goudy"/>
                <a:cs typeface="Sorts Mill Goudy"/>
                <a:sym typeface="Sorts Mill Goudy"/>
              </a:rPr>
              <a:t>à </a:t>
            </a:r>
            <a:r>
              <a:rPr b="1" lang="fr" sz="1500">
                <a:solidFill>
                  <a:schemeClr val="lt1"/>
                </a:solidFill>
                <a:latin typeface="Sorts Mill Goudy"/>
                <a:ea typeface="Sorts Mill Goudy"/>
                <a:cs typeface="Sorts Mill Goudy"/>
                <a:sym typeface="Sorts Mill Goudy"/>
              </a:rPr>
              <a:t>réutiliser les composants</a:t>
            </a:r>
            <a:r>
              <a:rPr lang="fr" sz="1500">
                <a:solidFill>
                  <a:schemeClr val="lt1"/>
                </a:solidFill>
                <a:latin typeface="Sorts Mill Goudy"/>
                <a:ea typeface="Sorts Mill Goudy"/>
                <a:cs typeface="Sorts Mill Goudy"/>
                <a:sym typeface="Sorts Mill Goudy"/>
              </a:rPr>
              <a:t> et à </a:t>
            </a:r>
            <a:r>
              <a:rPr b="1" lang="fr" sz="1500">
                <a:solidFill>
                  <a:schemeClr val="lt1"/>
                </a:solidFill>
                <a:latin typeface="Sorts Mill Goudy"/>
                <a:ea typeface="Sorts Mill Goudy"/>
                <a:cs typeface="Sorts Mill Goudy"/>
                <a:sym typeface="Sorts Mill Goudy"/>
              </a:rPr>
              <a:t>améliorer les performances</a:t>
            </a:r>
            <a:r>
              <a:rPr lang="fr" sz="1500">
                <a:solidFill>
                  <a:schemeClr val="lt1"/>
                </a:solidFill>
                <a:latin typeface="Sorts Mill Goudy"/>
                <a:ea typeface="Sorts Mill Goudy"/>
                <a:cs typeface="Sorts Mill Goudy"/>
                <a:sym typeface="Sorts Mill Goudy"/>
              </a:rPr>
              <a:t> grâce au rendu côté serveur. Dans ce projet, il permet une </a:t>
            </a:r>
            <a:r>
              <a:rPr b="1" lang="fr" sz="1500">
                <a:solidFill>
                  <a:schemeClr val="lt1"/>
                </a:solidFill>
                <a:latin typeface="Sorts Mill Goudy"/>
                <a:ea typeface="Sorts Mill Goudy"/>
                <a:cs typeface="Sorts Mill Goudy"/>
                <a:sym typeface="Sorts Mill Goudy"/>
              </a:rPr>
              <a:t>navigation fluide</a:t>
            </a:r>
            <a:r>
              <a:rPr lang="fr" sz="1500">
                <a:solidFill>
                  <a:schemeClr val="lt1"/>
                </a:solidFill>
                <a:latin typeface="Sorts Mill Goudy"/>
                <a:ea typeface="Sorts Mill Goudy"/>
                <a:cs typeface="Sorts Mill Goudy"/>
                <a:sym typeface="Sorts Mill Goudy"/>
              </a:rPr>
              <a:t> et une </a:t>
            </a:r>
            <a:r>
              <a:rPr b="1" lang="fr" sz="1500">
                <a:solidFill>
                  <a:schemeClr val="lt1"/>
                </a:solidFill>
                <a:latin typeface="Sorts Mill Goudy"/>
                <a:ea typeface="Sorts Mill Goudy"/>
                <a:cs typeface="Sorts Mill Goudy"/>
                <a:sym typeface="Sorts Mill Goudy"/>
              </a:rPr>
              <a:t>organisation claire du code</a:t>
            </a:r>
            <a:r>
              <a:rPr lang="fr" sz="1500">
                <a:solidFill>
                  <a:schemeClr val="lt1"/>
                </a:solidFill>
                <a:latin typeface="Sorts Mill Goudy"/>
                <a:ea typeface="Sorts Mill Goudy"/>
                <a:cs typeface="Sorts Mill Goudy"/>
                <a:sym typeface="Sorts Mill Goudy"/>
              </a:rPr>
              <a:t>.</a:t>
            </a:r>
            <a:endParaRPr b="1" sz="15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t/>
            </a:r>
            <a:endParaRPr sz="1500">
              <a:solidFill>
                <a:schemeClr val="lt1"/>
              </a:solidFill>
              <a:latin typeface="Sorts Mill Goudy"/>
              <a:ea typeface="Sorts Mill Goudy"/>
              <a:cs typeface="Sorts Mill Goudy"/>
              <a:sym typeface="Sorts Mill Goudy"/>
            </a:endParaRPr>
          </a:p>
        </p:txBody>
      </p:sp>
      <p:cxnSp>
        <p:nvCxnSpPr>
          <p:cNvPr id="416" name="Google Shape;416;p26"/>
          <p:cNvCxnSpPr>
            <a:stCxn id="417" idx="3"/>
          </p:cNvCxnSpPr>
          <p:nvPr/>
        </p:nvCxnSpPr>
        <p:spPr>
          <a:xfrm flipH="1" rot="10800000">
            <a:off x="5076600" y="2910100"/>
            <a:ext cx="828000" cy="989700"/>
          </a:xfrm>
          <a:prstGeom prst="straightConnector1">
            <a:avLst/>
          </a:prstGeom>
          <a:noFill/>
          <a:ln cap="flat" cmpd="sng" w="38100">
            <a:solidFill>
              <a:schemeClr val="accent4"/>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grpSp>
        <p:nvGrpSpPr>
          <p:cNvPr id="422" name="Google Shape;422;p27"/>
          <p:cNvGrpSpPr/>
          <p:nvPr/>
        </p:nvGrpSpPr>
        <p:grpSpPr>
          <a:xfrm>
            <a:off x="-1282151" y="1323674"/>
            <a:ext cx="2091900" cy="2091900"/>
            <a:chOff x="-1282151" y="1323674"/>
            <a:chExt cx="2091900" cy="2091900"/>
          </a:xfrm>
        </p:grpSpPr>
        <p:sp>
          <p:nvSpPr>
            <p:cNvPr id="423" name="Google Shape;423;p2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24" name="Google Shape;424;p2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25" name="Google Shape;425;p27"/>
          <p:cNvGrpSpPr/>
          <p:nvPr/>
        </p:nvGrpSpPr>
        <p:grpSpPr>
          <a:xfrm>
            <a:off x="8419899" y="-207226"/>
            <a:ext cx="2091900" cy="2091900"/>
            <a:chOff x="-1282151" y="1323674"/>
            <a:chExt cx="2091900" cy="2091900"/>
          </a:xfrm>
        </p:grpSpPr>
        <p:sp>
          <p:nvSpPr>
            <p:cNvPr id="426" name="Google Shape;426;p2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27" name="Google Shape;427;p2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28" name="Google Shape;428;p27"/>
          <p:cNvGrpSpPr/>
          <p:nvPr/>
        </p:nvGrpSpPr>
        <p:grpSpPr>
          <a:xfrm rot="1901110">
            <a:off x="8682253" y="4361747"/>
            <a:ext cx="1567179" cy="1567179"/>
            <a:chOff x="-1282151" y="1323674"/>
            <a:chExt cx="2091900" cy="2091900"/>
          </a:xfrm>
        </p:grpSpPr>
        <p:sp>
          <p:nvSpPr>
            <p:cNvPr id="429" name="Google Shape;429;p27"/>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430" name="Google Shape;430;p27"/>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431" name="Google Shape;431;p27"/>
          <p:cNvGrpSpPr/>
          <p:nvPr/>
        </p:nvGrpSpPr>
        <p:grpSpPr>
          <a:xfrm>
            <a:off x="292426" y="958261"/>
            <a:ext cx="517327" cy="517327"/>
            <a:chOff x="-1282151" y="1323674"/>
            <a:chExt cx="2091900" cy="2091900"/>
          </a:xfrm>
        </p:grpSpPr>
        <p:sp>
          <p:nvSpPr>
            <p:cNvPr id="432" name="Google Shape;432;p27"/>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433" name="Google Shape;433;p27"/>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434" name="Google Shape;434;p27"/>
          <p:cNvGrpSpPr/>
          <p:nvPr/>
        </p:nvGrpSpPr>
        <p:grpSpPr>
          <a:xfrm>
            <a:off x="-586198" y="149818"/>
            <a:ext cx="878598" cy="878598"/>
            <a:chOff x="-1282151" y="1323674"/>
            <a:chExt cx="2091900" cy="2091900"/>
          </a:xfrm>
        </p:grpSpPr>
        <p:sp>
          <p:nvSpPr>
            <p:cNvPr id="435" name="Google Shape;435;p27"/>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436" name="Google Shape;436;p27"/>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437" name="Google Shape;437;p27"/>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438" name="Google Shape;438;p27"/>
          <p:cNvSpPr txBox="1"/>
          <p:nvPr/>
        </p:nvSpPr>
        <p:spPr>
          <a:xfrm>
            <a:off x="74950" y="245875"/>
            <a:ext cx="48519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Composants réutilisables</a:t>
            </a:r>
            <a:endParaRPr sz="2900">
              <a:solidFill>
                <a:srgbClr val="B7B7B7"/>
              </a:solidFill>
              <a:latin typeface="Work Sans Light"/>
              <a:ea typeface="Work Sans Light"/>
              <a:cs typeface="Work Sans Light"/>
              <a:sym typeface="Work Sans Light"/>
            </a:endParaRPr>
          </a:p>
        </p:txBody>
      </p:sp>
      <p:sp>
        <p:nvSpPr>
          <p:cNvPr id="439" name="Google Shape;439;p27"/>
          <p:cNvSpPr txBox="1"/>
          <p:nvPr/>
        </p:nvSpPr>
        <p:spPr>
          <a:xfrm>
            <a:off x="792975" y="783800"/>
            <a:ext cx="4325700" cy="69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1300">
                <a:solidFill>
                  <a:schemeClr val="lt1"/>
                </a:solidFill>
              </a:rPr>
              <a:t>3</a:t>
            </a:r>
            <a:r>
              <a:rPr b="1" lang="fr" sz="1300">
                <a:solidFill>
                  <a:schemeClr val="lt1"/>
                </a:solidFill>
              </a:rPr>
              <a:t>. Structure du </a:t>
            </a:r>
            <a:r>
              <a:rPr b="1" lang="fr" sz="1300" u="sng">
                <a:solidFill>
                  <a:schemeClr val="lt1"/>
                </a:solidFill>
              </a:rPr>
              <a:t>composant réutilis</a:t>
            </a:r>
            <a:r>
              <a:rPr b="1" lang="fr" sz="1300" u="sng">
                <a:solidFill>
                  <a:schemeClr val="lt1"/>
                </a:solidFill>
              </a:rPr>
              <a:t>able</a:t>
            </a:r>
            <a:endParaRPr b="1" sz="1300" u="sng">
              <a:solidFill>
                <a:schemeClr val="lt1"/>
              </a:solidFill>
            </a:endParaRPr>
          </a:p>
          <a:p>
            <a:pPr indent="0" lvl="0" marL="0" rtl="0" algn="l">
              <a:lnSpc>
                <a:spcPct val="115000"/>
              </a:lnSpc>
              <a:spcBef>
                <a:spcPts val="600"/>
              </a:spcBef>
              <a:spcAft>
                <a:spcPts val="600"/>
              </a:spcAft>
              <a:buNone/>
            </a:pPr>
            <a:r>
              <a:rPr b="1" lang="fr" sz="1300">
                <a:solidFill>
                  <a:schemeClr val="lt1"/>
                </a:solidFill>
              </a:rPr>
              <a:t>avec des props </a:t>
            </a:r>
            <a:r>
              <a:rPr b="1" lang="fr" sz="1300" u="sng">
                <a:solidFill>
                  <a:schemeClr val="accent1"/>
                </a:solidFill>
              </a:rPr>
              <a:t>button.jsx </a:t>
            </a:r>
            <a:r>
              <a:rPr lang="fr" sz="1300">
                <a:solidFill>
                  <a:schemeClr val="lt1"/>
                </a:solidFill>
              </a:rPr>
              <a:t>et le</a:t>
            </a:r>
            <a:r>
              <a:rPr b="1" lang="fr" sz="1300" u="sng">
                <a:solidFill>
                  <a:schemeClr val="accent1"/>
                </a:solidFill>
              </a:rPr>
              <a:t> button.module.css</a:t>
            </a:r>
            <a:endParaRPr sz="2100" u="sng">
              <a:solidFill>
                <a:schemeClr val="accent1"/>
              </a:solidFill>
            </a:endParaRPr>
          </a:p>
        </p:txBody>
      </p:sp>
      <p:pic>
        <p:nvPicPr>
          <p:cNvPr id="440" name="Google Shape;440;p27" title="Capture d'écran 2025-09-26 101324.png"/>
          <p:cNvPicPr preferRelativeResize="0"/>
          <p:nvPr/>
        </p:nvPicPr>
        <p:blipFill>
          <a:blip r:embed="rId4">
            <a:alphaModFix/>
          </a:blip>
          <a:stretch>
            <a:fillRect/>
          </a:stretch>
        </p:blipFill>
        <p:spPr>
          <a:xfrm>
            <a:off x="5283825" y="107738"/>
            <a:ext cx="3362626" cy="2218375"/>
          </a:xfrm>
          <a:prstGeom prst="rect">
            <a:avLst/>
          </a:prstGeom>
          <a:noFill/>
          <a:ln cap="flat" cmpd="sng" w="38100">
            <a:solidFill>
              <a:schemeClr val="accent5"/>
            </a:solidFill>
            <a:prstDash val="solid"/>
            <a:round/>
            <a:headEnd len="sm" w="sm" type="none"/>
            <a:tailEnd len="sm" w="sm" type="none"/>
          </a:ln>
        </p:spPr>
      </p:pic>
      <p:pic>
        <p:nvPicPr>
          <p:cNvPr id="441" name="Google Shape;441;p27" title="Capture d'écran 2025-09-26 100731.png"/>
          <p:cNvPicPr preferRelativeResize="0"/>
          <p:nvPr/>
        </p:nvPicPr>
        <p:blipFill>
          <a:blip r:embed="rId5">
            <a:alphaModFix/>
          </a:blip>
          <a:stretch>
            <a:fillRect/>
          </a:stretch>
        </p:blipFill>
        <p:spPr>
          <a:xfrm>
            <a:off x="4265525" y="2274800"/>
            <a:ext cx="3035987" cy="2366502"/>
          </a:xfrm>
          <a:prstGeom prst="rect">
            <a:avLst/>
          </a:prstGeom>
          <a:noFill/>
          <a:ln cap="flat" cmpd="sng" w="38100">
            <a:solidFill>
              <a:schemeClr val="accent6"/>
            </a:solidFill>
            <a:prstDash val="solid"/>
            <a:round/>
            <a:headEnd len="sm" w="sm" type="none"/>
            <a:tailEnd len="sm" w="sm" type="none"/>
          </a:ln>
        </p:spPr>
      </p:pic>
      <p:sp>
        <p:nvSpPr>
          <p:cNvPr id="442" name="Google Shape;442;p27"/>
          <p:cNvSpPr txBox="1"/>
          <p:nvPr/>
        </p:nvSpPr>
        <p:spPr>
          <a:xfrm>
            <a:off x="7006585" y="1119749"/>
            <a:ext cx="2022600" cy="517500"/>
          </a:xfrm>
          <a:prstGeom prst="rect">
            <a:avLst/>
          </a:prstGeom>
          <a:solidFill>
            <a:schemeClr val="lt1"/>
          </a:solid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Sorts Mill Goudy"/>
                <a:ea typeface="Sorts Mill Goudy"/>
                <a:cs typeface="Sorts Mill Goudy"/>
                <a:sym typeface="Sorts Mill Goudy"/>
              </a:rPr>
              <a:t>Système de stylisation modulaire </a:t>
            </a:r>
            <a:r>
              <a:rPr lang="fr" sz="1000">
                <a:solidFill>
                  <a:schemeClr val="dk1"/>
                </a:solidFill>
                <a:latin typeface="Sorts Mill Goudy"/>
                <a:ea typeface="Sorts Mill Goudy"/>
                <a:cs typeface="Sorts Mill Goudy"/>
                <a:sym typeface="Sorts Mill Goudy"/>
              </a:rPr>
              <a:t>(code CSS maintenable)</a:t>
            </a:r>
            <a:endParaRPr>
              <a:solidFill>
                <a:schemeClr val="dk1"/>
              </a:solidFill>
              <a:latin typeface="Sorts Mill Goudy"/>
              <a:ea typeface="Sorts Mill Goudy"/>
              <a:cs typeface="Sorts Mill Goudy"/>
              <a:sym typeface="Sorts Mill Goudy"/>
            </a:endParaRPr>
          </a:p>
        </p:txBody>
      </p:sp>
      <p:sp>
        <p:nvSpPr>
          <p:cNvPr id="443" name="Google Shape;443;p27"/>
          <p:cNvSpPr txBox="1"/>
          <p:nvPr/>
        </p:nvSpPr>
        <p:spPr>
          <a:xfrm>
            <a:off x="7409175" y="2948300"/>
            <a:ext cx="1620000" cy="1960500"/>
          </a:xfrm>
          <a:prstGeom prst="rect">
            <a:avLst/>
          </a:prstGeom>
          <a:solidFill>
            <a:schemeClr val="accent5"/>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200">
                <a:solidFill>
                  <a:schemeClr val="lt1"/>
                </a:solidFill>
                <a:latin typeface="Sorts Mill Goudy"/>
                <a:ea typeface="Sorts Mill Goudy"/>
                <a:cs typeface="Sorts Mill Goudy"/>
                <a:sym typeface="Sorts Mill Goudy"/>
              </a:rPr>
              <a:t>Props</a:t>
            </a:r>
            <a:r>
              <a:rPr lang="fr" sz="1200">
                <a:solidFill>
                  <a:schemeClr val="lt1"/>
                </a:solidFill>
                <a:latin typeface="Sorts Mill Goudy"/>
                <a:ea typeface="Sorts Mill Goudy"/>
                <a:cs typeface="Sorts Mill Goudy"/>
                <a:sym typeface="Sorts Mill Goudy"/>
              </a:rPr>
              <a:t> = paramètres passés à un composant React </a:t>
            </a:r>
            <a:endParaRPr sz="1200">
              <a:solidFill>
                <a:schemeClr val="lt1"/>
              </a:solidFill>
              <a:latin typeface="Sorts Mill Goudy"/>
              <a:ea typeface="Sorts Mill Goudy"/>
              <a:cs typeface="Sorts Mill Goudy"/>
              <a:sym typeface="Sorts Mill Goudy"/>
            </a:endParaRPr>
          </a:p>
          <a:p>
            <a:pPr indent="0" lvl="0" marL="0" rtl="0" algn="l">
              <a:spcBef>
                <a:spcPts val="0"/>
              </a:spcBef>
              <a:spcAft>
                <a:spcPts val="0"/>
              </a:spcAft>
              <a:buNone/>
            </a:pPr>
            <a:r>
              <a:rPr lang="fr" sz="1200">
                <a:solidFill>
                  <a:schemeClr val="lt1"/>
                </a:solidFill>
                <a:latin typeface="Sorts Mill Goudy"/>
                <a:ea typeface="Sorts Mill Goudy"/>
                <a:cs typeface="Sorts Mill Goudy"/>
                <a:sym typeface="Sorts Mill Goudy"/>
              </a:rPr>
              <a:t>Elles le rendent </a:t>
            </a:r>
            <a:r>
              <a:rPr b="1" lang="fr" sz="1200">
                <a:solidFill>
                  <a:schemeClr val="lt1"/>
                </a:solidFill>
                <a:latin typeface="Sorts Mill Goudy"/>
                <a:ea typeface="Sorts Mill Goudy"/>
                <a:cs typeface="Sorts Mill Goudy"/>
                <a:sym typeface="Sorts Mill Goudy"/>
              </a:rPr>
              <a:t>flexible</a:t>
            </a:r>
            <a:r>
              <a:rPr lang="fr" sz="1200">
                <a:solidFill>
                  <a:schemeClr val="lt1"/>
                </a:solidFill>
                <a:latin typeface="Sorts Mill Goudy"/>
                <a:ea typeface="Sorts Mill Goudy"/>
                <a:cs typeface="Sorts Mill Goudy"/>
                <a:sym typeface="Sorts Mill Goudy"/>
              </a:rPr>
              <a:t> et </a:t>
            </a:r>
            <a:r>
              <a:rPr b="1" lang="fr" sz="1200">
                <a:solidFill>
                  <a:schemeClr val="lt1"/>
                </a:solidFill>
                <a:latin typeface="Sorts Mill Goudy"/>
                <a:ea typeface="Sorts Mill Goudy"/>
                <a:cs typeface="Sorts Mill Goudy"/>
                <a:sym typeface="Sorts Mill Goudy"/>
              </a:rPr>
              <a:t>réutilisable</a:t>
            </a:r>
            <a:r>
              <a:rPr lang="fr" sz="1200">
                <a:solidFill>
                  <a:schemeClr val="lt1"/>
                </a:solidFill>
                <a:latin typeface="Sorts Mill Goudy"/>
                <a:ea typeface="Sorts Mill Goudy"/>
                <a:cs typeface="Sorts Mill Goudy"/>
                <a:sym typeface="Sorts Mill Goudy"/>
              </a:rPr>
              <a:t> (apparence ou comportement modifiable sans réécrire le code).</a:t>
            </a:r>
            <a:endParaRPr sz="1200">
              <a:solidFill>
                <a:schemeClr val="lt1"/>
              </a:solidFill>
              <a:latin typeface="Sorts Mill Goudy"/>
              <a:ea typeface="Sorts Mill Goudy"/>
              <a:cs typeface="Sorts Mill Goudy"/>
              <a:sym typeface="Sorts Mill Goudy"/>
            </a:endParaRPr>
          </a:p>
        </p:txBody>
      </p:sp>
      <p:cxnSp>
        <p:nvCxnSpPr>
          <p:cNvPr id="444" name="Google Shape;444;p27"/>
          <p:cNvCxnSpPr/>
          <p:nvPr/>
        </p:nvCxnSpPr>
        <p:spPr>
          <a:xfrm>
            <a:off x="6330975" y="3595750"/>
            <a:ext cx="1127400" cy="542400"/>
          </a:xfrm>
          <a:prstGeom prst="straightConnector1">
            <a:avLst/>
          </a:prstGeom>
          <a:noFill/>
          <a:ln cap="flat" cmpd="sng" w="28575">
            <a:solidFill>
              <a:schemeClr val="accent4"/>
            </a:solidFill>
            <a:prstDash val="solid"/>
            <a:round/>
            <a:headEnd len="med" w="med" type="triangle"/>
            <a:tailEnd len="med" w="med" type="triangle"/>
          </a:ln>
        </p:spPr>
      </p:cxnSp>
      <p:sp>
        <p:nvSpPr>
          <p:cNvPr id="445" name="Google Shape;445;p27"/>
          <p:cNvSpPr txBox="1"/>
          <p:nvPr/>
        </p:nvSpPr>
        <p:spPr>
          <a:xfrm>
            <a:off x="792975" y="1557750"/>
            <a:ext cx="3210600" cy="33510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fr" sz="1100">
                <a:solidFill>
                  <a:schemeClr val="lt1"/>
                </a:solidFill>
                <a:latin typeface="Sorts Mill Goudy"/>
                <a:ea typeface="Sorts Mill Goudy"/>
                <a:cs typeface="Sorts Mill Goudy"/>
                <a:sym typeface="Sorts Mill Goudy"/>
              </a:rPr>
              <a:t>C’est quoi ? </a:t>
            </a:r>
            <a:endParaRPr b="1" sz="11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t/>
            </a:r>
            <a:endParaRPr sz="11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Clr>
                <a:schemeClr val="dk1"/>
              </a:buClr>
              <a:buSzPts val="1100"/>
              <a:buFont typeface="Arial"/>
              <a:buNone/>
            </a:pPr>
            <a:r>
              <a:rPr lang="fr" sz="1100">
                <a:solidFill>
                  <a:schemeClr val="lt1"/>
                </a:solidFill>
                <a:latin typeface="Sorts Mill Goudy"/>
                <a:ea typeface="Sorts Mill Goudy"/>
                <a:cs typeface="Sorts Mill Goudy"/>
                <a:sym typeface="Sorts Mill Goudy"/>
              </a:rPr>
              <a:t>Un composant réutilisable est un bloc d’UI autonome (structure, style, comportement) configurable via des props, ex. Button + CSS Modules.</a:t>
            </a:r>
            <a:endParaRPr sz="11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t/>
            </a:r>
            <a:endParaRPr b="1" sz="11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rPr b="1" lang="fr" sz="1100">
                <a:solidFill>
                  <a:schemeClr val="lt1"/>
                </a:solidFill>
                <a:latin typeface="Sorts Mill Goudy"/>
                <a:ea typeface="Sorts Mill Goudy"/>
                <a:cs typeface="Sorts Mill Goudy"/>
                <a:sym typeface="Sorts Mill Goudy"/>
              </a:rPr>
              <a:t>À quoi ça sert ?</a:t>
            </a:r>
            <a:r>
              <a:rPr lang="fr" sz="1100">
                <a:solidFill>
                  <a:schemeClr val="lt1"/>
                </a:solidFill>
                <a:latin typeface="Sorts Mill Goudy"/>
                <a:ea typeface="Sorts Mill Goudy"/>
                <a:cs typeface="Sorts Mill Goudy"/>
                <a:sym typeface="Sorts Mill Goudy"/>
              </a:rPr>
              <a:t> </a:t>
            </a:r>
            <a:endParaRPr sz="11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t/>
            </a:r>
            <a:endParaRPr sz="11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rPr lang="fr" sz="1100">
                <a:solidFill>
                  <a:schemeClr val="lt1"/>
                </a:solidFill>
                <a:latin typeface="Sorts Mill Goudy"/>
                <a:ea typeface="Sorts Mill Goudy"/>
                <a:cs typeface="Sorts Mill Goudy"/>
                <a:sym typeface="Sorts Mill Goudy"/>
              </a:rPr>
              <a:t>À factoriser et uniformiser l’interface en </a:t>
            </a:r>
            <a:r>
              <a:rPr lang="fr" sz="1100">
                <a:solidFill>
                  <a:schemeClr val="lt1"/>
                </a:solidFill>
                <a:latin typeface="Sorts Mill Goudy"/>
                <a:ea typeface="Sorts Mill Goudy"/>
                <a:cs typeface="Sorts Mill Goudy"/>
                <a:sym typeface="Sorts Mill Goudy"/>
              </a:rPr>
              <a:t>utilisant</a:t>
            </a:r>
            <a:r>
              <a:rPr lang="fr" sz="1100">
                <a:solidFill>
                  <a:schemeClr val="lt1"/>
                </a:solidFill>
                <a:latin typeface="Sorts Mill Goudy"/>
                <a:ea typeface="Sorts Mill Goudy"/>
                <a:cs typeface="Sorts Mill Goudy"/>
                <a:sym typeface="Sorts Mill Goudy"/>
              </a:rPr>
              <a:t> le même élément partout, plus vite et avec une meilleure accessibilité/testabilité.</a:t>
            </a:r>
            <a:endParaRPr sz="11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Clr>
                <a:schemeClr val="dk1"/>
              </a:buClr>
              <a:buSzPts val="1100"/>
              <a:buFont typeface="Arial"/>
              <a:buNone/>
            </a:pPr>
            <a:r>
              <a:t/>
            </a:r>
            <a:endParaRPr sz="11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rPr b="1" lang="fr" sz="1100">
                <a:solidFill>
                  <a:schemeClr val="lt1"/>
                </a:solidFill>
                <a:latin typeface="Sorts Mill Goudy"/>
                <a:ea typeface="Sorts Mill Goudy"/>
                <a:cs typeface="Sorts Mill Goudy"/>
                <a:sym typeface="Sorts Mill Goudy"/>
              </a:rPr>
              <a:t>Pourquoi ? </a:t>
            </a:r>
            <a:endParaRPr b="1" sz="11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t/>
            </a:r>
            <a:endParaRPr sz="11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Clr>
                <a:schemeClr val="dk1"/>
              </a:buClr>
              <a:buSzPts val="1100"/>
              <a:buFont typeface="Arial"/>
              <a:buNone/>
            </a:pPr>
            <a:r>
              <a:rPr lang="fr" sz="1100">
                <a:solidFill>
                  <a:schemeClr val="lt1"/>
                </a:solidFill>
                <a:latin typeface="Sorts Mill Goudy"/>
                <a:ea typeface="Sorts Mill Goudy"/>
                <a:cs typeface="Sorts Mill Goudy"/>
                <a:sym typeface="Sorts Mill Goudy"/>
              </a:rPr>
              <a:t>Pour une meilleure maintenabilité et cohérence: un changement unique se propage, on évite la duplication (DRY) et on gagne en productivité.</a:t>
            </a:r>
            <a:endParaRPr sz="11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t/>
            </a:r>
            <a:endParaRPr sz="1100">
              <a:solidFill>
                <a:schemeClr val="lt1"/>
              </a:solidFill>
              <a:latin typeface="Sorts Mill Goudy"/>
              <a:ea typeface="Sorts Mill Goudy"/>
              <a:cs typeface="Sorts Mill Goudy"/>
              <a:sym typeface="Sorts Mill Goud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9" name="Shape 449"/>
        <p:cNvGrpSpPr/>
        <p:nvPr/>
      </p:nvGrpSpPr>
      <p:grpSpPr>
        <a:xfrm>
          <a:off x="0" y="0"/>
          <a:ext cx="0" cy="0"/>
          <a:chOff x="0" y="0"/>
          <a:chExt cx="0" cy="0"/>
        </a:xfrm>
      </p:grpSpPr>
      <p:grpSp>
        <p:nvGrpSpPr>
          <p:cNvPr id="450" name="Google Shape;450;p28"/>
          <p:cNvGrpSpPr/>
          <p:nvPr/>
        </p:nvGrpSpPr>
        <p:grpSpPr>
          <a:xfrm>
            <a:off x="-1282151" y="1323674"/>
            <a:ext cx="2091900" cy="2091900"/>
            <a:chOff x="-1282151" y="1323674"/>
            <a:chExt cx="2091900" cy="2091900"/>
          </a:xfrm>
        </p:grpSpPr>
        <p:sp>
          <p:nvSpPr>
            <p:cNvPr id="451" name="Google Shape;451;p2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52" name="Google Shape;452;p2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53" name="Google Shape;453;p28"/>
          <p:cNvGrpSpPr/>
          <p:nvPr/>
        </p:nvGrpSpPr>
        <p:grpSpPr>
          <a:xfrm>
            <a:off x="8419899" y="-207226"/>
            <a:ext cx="2091900" cy="2091900"/>
            <a:chOff x="-1282151" y="1323674"/>
            <a:chExt cx="2091900" cy="2091900"/>
          </a:xfrm>
        </p:grpSpPr>
        <p:sp>
          <p:nvSpPr>
            <p:cNvPr id="454" name="Google Shape;454;p2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55" name="Google Shape;455;p2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56" name="Google Shape;456;p28"/>
          <p:cNvGrpSpPr/>
          <p:nvPr/>
        </p:nvGrpSpPr>
        <p:grpSpPr>
          <a:xfrm rot="1901110">
            <a:off x="8682253" y="4361747"/>
            <a:ext cx="1567179" cy="1567179"/>
            <a:chOff x="-1282151" y="1323674"/>
            <a:chExt cx="2091900" cy="2091900"/>
          </a:xfrm>
        </p:grpSpPr>
        <p:sp>
          <p:nvSpPr>
            <p:cNvPr id="457" name="Google Shape;457;p28"/>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458" name="Google Shape;458;p28"/>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459" name="Google Shape;459;p28"/>
          <p:cNvGrpSpPr/>
          <p:nvPr/>
        </p:nvGrpSpPr>
        <p:grpSpPr>
          <a:xfrm>
            <a:off x="292426" y="958261"/>
            <a:ext cx="517327" cy="517327"/>
            <a:chOff x="-1282151" y="1323674"/>
            <a:chExt cx="2091900" cy="2091900"/>
          </a:xfrm>
        </p:grpSpPr>
        <p:sp>
          <p:nvSpPr>
            <p:cNvPr id="460" name="Google Shape;460;p28"/>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461" name="Google Shape;461;p28"/>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462" name="Google Shape;462;p28"/>
          <p:cNvGrpSpPr/>
          <p:nvPr/>
        </p:nvGrpSpPr>
        <p:grpSpPr>
          <a:xfrm>
            <a:off x="-586198" y="149818"/>
            <a:ext cx="878598" cy="878598"/>
            <a:chOff x="-1282151" y="1323674"/>
            <a:chExt cx="2091900" cy="2091900"/>
          </a:xfrm>
        </p:grpSpPr>
        <p:sp>
          <p:nvSpPr>
            <p:cNvPr id="463" name="Google Shape;463;p28"/>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464" name="Google Shape;464;p28"/>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465" name="Google Shape;465;p28"/>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466" name="Google Shape;466;p28"/>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Page d’accueil</a:t>
            </a:r>
            <a:endParaRPr sz="2900">
              <a:solidFill>
                <a:srgbClr val="B7B7B7"/>
              </a:solidFill>
              <a:latin typeface="Work Sans Light"/>
              <a:ea typeface="Work Sans Light"/>
              <a:cs typeface="Work Sans Light"/>
              <a:sym typeface="Work Sans Light"/>
            </a:endParaRPr>
          </a:p>
        </p:txBody>
      </p:sp>
      <p:pic>
        <p:nvPicPr>
          <p:cNvPr id="467" name="Google Shape;467;p28" title="Capture d'écran 2025-09-26 102731.png"/>
          <p:cNvPicPr preferRelativeResize="0"/>
          <p:nvPr/>
        </p:nvPicPr>
        <p:blipFill>
          <a:blip r:embed="rId4">
            <a:alphaModFix/>
          </a:blip>
          <a:stretch>
            <a:fillRect/>
          </a:stretch>
        </p:blipFill>
        <p:spPr>
          <a:xfrm>
            <a:off x="224925" y="874686"/>
            <a:ext cx="4392999" cy="3679639"/>
          </a:xfrm>
          <a:prstGeom prst="rect">
            <a:avLst/>
          </a:prstGeom>
          <a:noFill/>
          <a:ln cap="flat" cmpd="sng" w="38100">
            <a:solidFill>
              <a:srgbClr val="FED1A7"/>
            </a:solidFill>
            <a:prstDash val="solid"/>
            <a:round/>
            <a:headEnd len="sm" w="sm" type="none"/>
            <a:tailEnd len="sm" w="sm" type="none"/>
          </a:ln>
        </p:spPr>
      </p:pic>
      <p:pic>
        <p:nvPicPr>
          <p:cNvPr id="468" name="Google Shape;468;p28" title="Capture d'écran 2025-09-26 103118.png"/>
          <p:cNvPicPr preferRelativeResize="0"/>
          <p:nvPr/>
        </p:nvPicPr>
        <p:blipFill rotWithShape="1">
          <a:blip r:embed="rId5">
            <a:alphaModFix/>
          </a:blip>
          <a:srcRect b="0" l="0" r="31577" t="0"/>
          <a:stretch/>
        </p:blipFill>
        <p:spPr>
          <a:xfrm>
            <a:off x="1401900" y="3683400"/>
            <a:ext cx="2364476" cy="1287925"/>
          </a:xfrm>
          <a:prstGeom prst="rect">
            <a:avLst/>
          </a:prstGeom>
          <a:noFill/>
          <a:ln cap="flat" cmpd="sng" w="19050">
            <a:solidFill>
              <a:schemeClr val="dk1"/>
            </a:solidFill>
            <a:prstDash val="solid"/>
            <a:round/>
            <a:headEnd len="sm" w="sm" type="none"/>
            <a:tailEnd len="sm" w="sm" type="none"/>
          </a:ln>
        </p:spPr>
      </p:pic>
      <p:pic>
        <p:nvPicPr>
          <p:cNvPr id="469" name="Google Shape;469;p28" title="Capture d'écran 2025-09-26 130635.png"/>
          <p:cNvPicPr preferRelativeResize="0"/>
          <p:nvPr/>
        </p:nvPicPr>
        <p:blipFill>
          <a:blip r:embed="rId6">
            <a:alphaModFix/>
          </a:blip>
          <a:stretch>
            <a:fillRect/>
          </a:stretch>
        </p:blipFill>
        <p:spPr>
          <a:xfrm>
            <a:off x="4714750" y="874675"/>
            <a:ext cx="4269926" cy="3700890"/>
          </a:xfrm>
          <a:prstGeom prst="rect">
            <a:avLst/>
          </a:prstGeom>
          <a:noFill/>
          <a:ln cap="flat" cmpd="sng" w="38100">
            <a:solidFill>
              <a:schemeClr val="accent6"/>
            </a:solidFill>
            <a:prstDash val="solid"/>
            <a:round/>
            <a:headEnd len="sm" w="sm" type="none"/>
            <a:tailEnd len="sm" w="sm" type="none"/>
          </a:ln>
        </p:spPr>
      </p:pic>
      <p:pic>
        <p:nvPicPr>
          <p:cNvPr id="470" name="Google Shape;470;p28" title="Capture d'écran 2025-09-26 130829.png"/>
          <p:cNvPicPr preferRelativeResize="0"/>
          <p:nvPr/>
        </p:nvPicPr>
        <p:blipFill rotWithShape="1">
          <a:blip r:embed="rId7">
            <a:alphaModFix/>
          </a:blip>
          <a:srcRect b="38434" l="0" r="0" t="4481"/>
          <a:stretch/>
        </p:blipFill>
        <p:spPr>
          <a:xfrm>
            <a:off x="6562350" y="2567324"/>
            <a:ext cx="2156751" cy="2404000"/>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grpSp>
        <p:nvGrpSpPr>
          <p:cNvPr id="475" name="Google Shape;475;p29"/>
          <p:cNvGrpSpPr/>
          <p:nvPr/>
        </p:nvGrpSpPr>
        <p:grpSpPr>
          <a:xfrm>
            <a:off x="-1282151" y="1323674"/>
            <a:ext cx="2091900" cy="2091900"/>
            <a:chOff x="-1282151" y="1323674"/>
            <a:chExt cx="2091900" cy="2091900"/>
          </a:xfrm>
        </p:grpSpPr>
        <p:sp>
          <p:nvSpPr>
            <p:cNvPr id="476" name="Google Shape;476;p2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77" name="Google Shape;477;p2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78" name="Google Shape;478;p29"/>
          <p:cNvGrpSpPr/>
          <p:nvPr/>
        </p:nvGrpSpPr>
        <p:grpSpPr>
          <a:xfrm>
            <a:off x="8419899" y="-207226"/>
            <a:ext cx="2091900" cy="2091900"/>
            <a:chOff x="-1282151" y="1323674"/>
            <a:chExt cx="2091900" cy="2091900"/>
          </a:xfrm>
        </p:grpSpPr>
        <p:sp>
          <p:nvSpPr>
            <p:cNvPr id="479" name="Google Shape;479;p2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80" name="Google Shape;480;p2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81" name="Google Shape;481;p29"/>
          <p:cNvGrpSpPr/>
          <p:nvPr/>
        </p:nvGrpSpPr>
        <p:grpSpPr>
          <a:xfrm rot="1901110">
            <a:off x="8682253" y="4361747"/>
            <a:ext cx="1567179" cy="1567179"/>
            <a:chOff x="-1282151" y="1323674"/>
            <a:chExt cx="2091900" cy="2091900"/>
          </a:xfrm>
        </p:grpSpPr>
        <p:sp>
          <p:nvSpPr>
            <p:cNvPr id="482" name="Google Shape;482;p29"/>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483" name="Google Shape;483;p29"/>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484" name="Google Shape;484;p29"/>
          <p:cNvGrpSpPr/>
          <p:nvPr/>
        </p:nvGrpSpPr>
        <p:grpSpPr>
          <a:xfrm>
            <a:off x="292426" y="958261"/>
            <a:ext cx="517327" cy="517327"/>
            <a:chOff x="-1282151" y="1323674"/>
            <a:chExt cx="2091900" cy="2091900"/>
          </a:xfrm>
        </p:grpSpPr>
        <p:sp>
          <p:nvSpPr>
            <p:cNvPr id="485" name="Google Shape;485;p29"/>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486" name="Google Shape;486;p29"/>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487" name="Google Shape;487;p29"/>
          <p:cNvGrpSpPr/>
          <p:nvPr/>
        </p:nvGrpSpPr>
        <p:grpSpPr>
          <a:xfrm>
            <a:off x="-586198" y="149818"/>
            <a:ext cx="878598" cy="878598"/>
            <a:chOff x="-1282151" y="1323674"/>
            <a:chExt cx="2091900" cy="2091900"/>
          </a:xfrm>
        </p:grpSpPr>
        <p:sp>
          <p:nvSpPr>
            <p:cNvPr id="488" name="Google Shape;488;p29"/>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489" name="Google Shape;489;p29"/>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490" name="Google Shape;490;p29"/>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491" name="Google Shape;491;p29"/>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Page d’accueil</a:t>
            </a:r>
            <a:endParaRPr sz="2900">
              <a:solidFill>
                <a:srgbClr val="B7B7B7"/>
              </a:solidFill>
              <a:latin typeface="Work Sans Light"/>
              <a:ea typeface="Work Sans Light"/>
              <a:cs typeface="Work Sans Light"/>
              <a:sym typeface="Work Sans Light"/>
            </a:endParaRPr>
          </a:p>
        </p:txBody>
      </p:sp>
      <p:pic>
        <p:nvPicPr>
          <p:cNvPr id="492" name="Google Shape;492;p29" title="Capture d'écran 2025-09-26 102956.png"/>
          <p:cNvPicPr preferRelativeResize="0"/>
          <p:nvPr/>
        </p:nvPicPr>
        <p:blipFill rotWithShape="1">
          <a:blip r:embed="rId4">
            <a:alphaModFix/>
          </a:blip>
          <a:srcRect b="0" l="5620" r="5593" t="0"/>
          <a:stretch/>
        </p:blipFill>
        <p:spPr>
          <a:xfrm>
            <a:off x="1224877" y="848275"/>
            <a:ext cx="6419987" cy="3762826"/>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grpSp>
        <p:nvGrpSpPr>
          <p:cNvPr id="497" name="Google Shape;497;p30"/>
          <p:cNvGrpSpPr/>
          <p:nvPr/>
        </p:nvGrpSpPr>
        <p:grpSpPr>
          <a:xfrm>
            <a:off x="-1282151" y="1323674"/>
            <a:ext cx="2091900" cy="2091900"/>
            <a:chOff x="-1282151" y="1323674"/>
            <a:chExt cx="2091900" cy="2091900"/>
          </a:xfrm>
        </p:grpSpPr>
        <p:sp>
          <p:nvSpPr>
            <p:cNvPr id="498" name="Google Shape;498;p3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99" name="Google Shape;499;p3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00" name="Google Shape;500;p30"/>
          <p:cNvGrpSpPr/>
          <p:nvPr/>
        </p:nvGrpSpPr>
        <p:grpSpPr>
          <a:xfrm>
            <a:off x="8419899" y="-207226"/>
            <a:ext cx="2091900" cy="2091900"/>
            <a:chOff x="-1282151" y="1323674"/>
            <a:chExt cx="2091900" cy="2091900"/>
          </a:xfrm>
        </p:grpSpPr>
        <p:sp>
          <p:nvSpPr>
            <p:cNvPr id="501" name="Google Shape;501;p3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02" name="Google Shape;502;p3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03" name="Google Shape;503;p30"/>
          <p:cNvGrpSpPr/>
          <p:nvPr/>
        </p:nvGrpSpPr>
        <p:grpSpPr>
          <a:xfrm rot="1901110">
            <a:off x="8682253" y="4361747"/>
            <a:ext cx="1567179" cy="1567179"/>
            <a:chOff x="-1282151" y="1323674"/>
            <a:chExt cx="2091900" cy="2091900"/>
          </a:xfrm>
        </p:grpSpPr>
        <p:sp>
          <p:nvSpPr>
            <p:cNvPr id="504" name="Google Shape;504;p30"/>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505" name="Google Shape;505;p30"/>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506" name="Google Shape;506;p30"/>
          <p:cNvGrpSpPr/>
          <p:nvPr/>
        </p:nvGrpSpPr>
        <p:grpSpPr>
          <a:xfrm>
            <a:off x="292426" y="958261"/>
            <a:ext cx="517327" cy="517327"/>
            <a:chOff x="-1282151" y="1323674"/>
            <a:chExt cx="2091900" cy="2091900"/>
          </a:xfrm>
        </p:grpSpPr>
        <p:sp>
          <p:nvSpPr>
            <p:cNvPr id="507" name="Google Shape;507;p30"/>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508" name="Google Shape;508;p30"/>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509" name="Google Shape;509;p30"/>
          <p:cNvGrpSpPr/>
          <p:nvPr/>
        </p:nvGrpSpPr>
        <p:grpSpPr>
          <a:xfrm>
            <a:off x="-586198" y="149818"/>
            <a:ext cx="878598" cy="878598"/>
            <a:chOff x="-1282151" y="1323674"/>
            <a:chExt cx="2091900" cy="2091900"/>
          </a:xfrm>
        </p:grpSpPr>
        <p:sp>
          <p:nvSpPr>
            <p:cNvPr id="510" name="Google Shape;510;p30"/>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511" name="Google Shape;511;p30"/>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512" name="Google Shape;512;p30"/>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513" name="Google Shape;513;p30"/>
          <p:cNvSpPr txBox="1"/>
          <p:nvPr/>
        </p:nvSpPr>
        <p:spPr>
          <a:xfrm>
            <a:off x="292425" y="114475"/>
            <a:ext cx="51552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Back-end </a:t>
            </a:r>
            <a:endParaRPr sz="2900">
              <a:solidFill>
                <a:srgbClr val="B7B7B7"/>
              </a:solidFill>
              <a:latin typeface="Work Sans Light"/>
              <a:ea typeface="Work Sans Light"/>
              <a:cs typeface="Work Sans Light"/>
              <a:sym typeface="Work Sans Light"/>
            </a:endParaRPr>
          </a:p>
        </p:txBody>
      </p:sp>
      <p:pic>
        <p:nvPicPr>
          <p:cNvPr id="514" name="Google Shape;514;p30" title="Capture d'écran 2025-09-27 090248.png"/>
          <p:cNvPicPr preferRelativeResize="0"/>
          <p:nvPr/>
        </p:nvPicPr>
        <p:blipFill>
          <a:blip r:embed="rId4">
            <a:alphaModFix/>
          </a:blip>
          <a:stretch>
            <a:fillRect/>
          </a:stretch>
        </p:blipFill>
        <p:spPr>
          <a:xfrm>
            <a:off x="87925" y="740200"/>
            <a:ext cx="5359725" cy="3045475"/>
          </a:xfrm>
          <a:prstGeom prst="rect">
            <a:avLst/>
          </a:prstGeom>
          <a:noFill/>
          <a:ln cap="flat" cmpd="sng" w="38100">
            <a:solidFill>
              <a:schemeClr val="accent5"/>
            </a:solidFill>
            <a:prstDash val="solid"/>
            <a:round/>
            <a:headEnd len="sm" w="sm" type="none"/>
            <a:tailEnd len="sm" w="sm" type="none"/>
          </a:ln>
        </p:spPr>
      </p:pic>
      <p:sp>
        <p:nvSpPr>
          <p:cNvPr id="515" name="Google Shape;515;p30"/>
          <p:cNvSpPr txBox="1"/>
          <p:nvPr/>
        </p:nvSpPr>
        <p:spPr>
          <a:xfrm>
            <a:off x="5606775" y="481800"/>
            <a:ext cx="2780700" cy="224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500">
                <a:solidFill>
                  <a:schemeClr val="lt1"/>
                </a:solidFill>
                <a:latin typeface="Sorts Mill Goudy"/>
                <a:ea typeface="Sorts Mill Goudy"/>
                <a:cs typeface="Sorts Mill Goudy"/>
                <a:sym typeface="Sorts Mill Goudy"/>
              </a:rPr>
              <a:t>J’ai organisé mon code de manière modulaire avec </a:t>
            </a:r>
            <a:r>
              <a:rPr b="1" lang="fr" sz="1500">
                <a:solidFill>
                  <a:schemeClr val="lt1"/>
                </a:solidFill>
                <a:latin typeface="Sorts Mill Goudy"/>
                <a:ea typeface="Sorts Mill Goudy"/>
                <a:cs typeface="Sorts Mill Goudy"/>
                <a:sym typeface="Sorts Mill Goudy"/>
              </a:rPr>
              <a:t>Next.js/App Router.</a:t>
            </a:r>
            <a:endParaRPr b="1" sz="15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t/>
            </a:r>
            <a:endParaRPr sz="15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rPr lang="fr" sz="1500">
                <a:solidFill>
                  <a:schemeClr val="lt1"/>
                </a:solidFill>
                <a:latin typeface="Sorts Mill Goudy"/>
                <a:ea typeface="Sorts Mill Goudy"/>
                <a:cs typeface="Sorts Mill Goudy"/>
                <a:sym typeface="Sorts Mill Goudy"/>
              </a:rPr>
              <a:t>Chaque dossier à une responsabilité précise </a:t>
            </a:r>
            <a:r>
              <a:rPr b="1" lang="fr" sz="1500">
                <a:solidFill>
                  <a:schemeClr val="accent4"/>
                </a:solidFill>
                <a:latin typeface="Sorts Mill Goudy"/>
                <a:ea typeface="Sorts Mill Goudy"/>
                <a:cs typeface="Sorts Mill Goudy"/>
                <a:sym typeface="Sorts Mill Goudy"/>
              </a:rPr>
              <a:t>lib/</a:t>
            </a:r>
            <a:r>
              <a:rPr lang="fr" sz="1500">
                <a:solidFill>
                  <a:schemeClr val="lt1"/>
                </a:solidFill>
                <a:latin typeface="Sorts Mill Goudy"/>
                <a:ea typeface="Sorts Mill Goudy"/>
                <a:cs typeface="Sorts Mill Goudy"/>
                <a:sym typeface="Sorts Mill Goudy"/>
              </a:rPr>
              <a:t> pour les utilitaires,</a:t>
            </a:r>
            <a:r>
              <a:rPr b="1" lang="fr" sz="1500">
                <a:solidFill>
                  <a:schemeClr val="accent4"/>
                </a:solidFill>
                <a:latin typeface="Sorts Mill Goudy"/>
                <a:ea typeface="Sorts Mill Goudy"/>
                <a:cs typeface="Sorts Mill Goudy"/>
                <a:sym typeface="Sorts Mill Goudy"/>
              </a:rPr>
              <a:t> api/</a:t>
            </a:r>
            <a:r>
              <a:rPr lang="fr" sz="1500">
                <a:solidFill>
                  <a:schemeClr val="lt1"/>
                </a:solidFill>
                <a:latin typeface="Sorts Mill Goudy"/>
                <a:ea typeface="Sorts Mill Goudy"/>
                <a:cs typeface="Sorts Mill Goudy"/>
                <a:sym typeface="Sorts Mill Goudy"/>
              </a:rPr>
              <a:t> pour les endpoints et </a:t>
            </a:r>
            <a:r>
              <a:rPr b="1" lang="fr" sz="1500">
                <a:solidFill>
                  <a:schemeClr val="accent4"/>
                </a:solidFill>
                <a:latin typeface="Sorts Mill Goudy"/>
                <a:ea typeface="Sorts Mill Goudy"/>
                <a:cs typeface="Sorts Mill Goudy"/>
                <a:sym typeface="Sorts Mill Goudy"/>
              </a:rPr>
              <a:t>middleware/</a:t>
            </a:r>
            <a:r>
              <a:rPr lang="fr" sz="1500">
                <a:solidFill>
                  <a:schemeClr val="lt1"/>
                </a:solidFill>
                <a:latin typeface="Sorts Mill Goudy"/>
                <a:ea typeface="Sorts Mill Goudy"/>
                <a:cs typeface="Sorts Mill Goudy"/>
                <a:sym typeface="Sorts Mill Goudy"/>
              </a:rPr>
              <a:t> pour la sécurité.</a:t>
            </a:r>
            <a:endParaRPr sz="15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t/>
            </a:r>
            <a:endParaRPr sz="1500">
              <a:solidFill>
                <a:schemeClr val="lt1"/>
              </a:solidFill>
              <a:latin typeface="Sorts Mill Goudy"/>
              <a:ea typeface="Sorts Mill Goudy"/>
              <a:cs typeface="Sorts Mill Goudy"/>
              <a:sym typeface="Sorts Mill Goudy"/>
            </a:endParaRPr>
          </a:p>
        </p:txBody>
      </p:sp>
      <p:sp>
        <p:nvSpPr>
          <p:cNvPr id="516" name="Google Shape;516;p30"/>
          <p:cNvSpPr txBox="1"/>
          <p:nvPr/>
        </p:nvSpPr>
        <p:spPr>
          <a:xfrm>
            <a:off x="938600" y="3641725"/>
            <a:ext cx="3000000" cy="1339200"/>
          </a:xfrm>
          <a:prstGeom prst="rect">
            <a:avLst/>
          </a:prstGeom>
          <a:solidFill>
            <a:schemeClr val="dk1"/>
          </a:solidFill>
          <a:ln cap="flat" cmpd="sng" w="3810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fr" sz="1500" u="sng">
                <a:solidFill>
                  <a:schemeClr val="lt1"/>
                </a:solidFill>
                <a:latin typeface="Sorts Mill Goudy"/>
                <a:ea typeface="Sorts Mill Goudy"/>
                <a:cs typeface="Sorts Mill Goudy"/>
                <a:sym typeface="Sorts Mill Goudy"/>
              </a:rPr>
              <a:t>endpoints : </a:t>
            </a:r>
            <a:r>
              <a:rPr lang="fr" sz="1500">
                <a:solidFill>
                  <a:schemeClr val="lt1"/>
                </a:solidFill>
                <a:latin typeface="Sorts Mill Goudy"/>
                <a:ea typeface="Sorts Mill Goudy"/>
                <a:cs typeface="Sorts Mill Goudy"/>
                <a:sym typeface="Sorts Mill Goudy"/>
              </a:rPr>
              <a:t>Un endpoint ou point de terminaison est une </a:t>
            </a:r>
            <a:r>
              <a:rPr b="1" lang="fr" sz="1500">
                <a:solidFill>
                  <a:schemeClr val="lt1"/>
                </a:solidFill>
                <a:latin typeface="Sorts Mill Goudy"/>
                <a:ea typeface="Sorts Mill Goudy"/>
                <a:cs typeface="Sorts Mill Goudy"/>
                <a:sym typeface="Sorts Mill Goudy"/>
              </a:rPr>
              <a:t>URL spécifique</a:t>
            </a:r>
            <a:r>
              <a:rPr lang="fr" sz="1500">
                <a:solidFill>
                  <a:schemeClr val="lt1"/>
                </a:solidFill>
                <a:latin typeface="Sorts Mill Goudy"/>
                <a:ea typeface="Sorts Mill Goudy"/>
                <a:cs typeface="Sorts Mill Goudy"/>
                <a:sym typeface="Sorts Mill Goudy"/>
              </a:rPr>
              <a:t> de mon API qui répond à des </a:t>
            </a:r>
            <a:r>
              <a:rPr b="1" lang="fr" sz="1500">
                <a:solidFill>
                  <a:schemeClr val="accent5"/>
                </a:solidFill>
                <a:latin typeface="Sorts Mill Goudy"/>
                <a:ea typeface="Sorts Mill Goudy"/>
                <a:cs typeface="Sorts Mill Goudy"/>
                <a:sym typeface="Sorts Mill Goudy"/>
              </a:rPr>
              <a:t>requêtes HTTP</a:t>
            </a:r>
            <a:r>
              <a:rPr lang="fr" sz="1500">
                <a:solidFill>
                  <a:schemeClr val="lt1"/>
                </a:solidFill>
                <a:latin typeface="Sorts Mill Goudy"/>
                <a:ea typeface="Sorts Mill Goudy"/>
                <a:cs typeface="Sorts Mill Goudy"/>
                <a:sym typeface="Sorts Mill Goudy"/>
              </a:rPr>
              <a:t> pour effectuer une</a:t>
            </a:r>
            <a:r>
              <a:rPr lang="fr" sz="1500" u="sng">
                <a:solidFill>
                  <a:schemeClr val="lt1"/>
                </a:solidFill>
                <a:latin typeface="Sorts Mill Goudy"/>
                <a:ea typeface="Sorts Mill Goudy"/>
                <a:cs typeface="Sorts Mill Goudy"/>
                <a:sym typeface="Sorts Mill Goudy"/>
              </a:rPr>
              <a:t> action précise</a:t>
            </a:r>
            <a:r>
              <a:rPr lang="fr" sz="1500">
                <a:solidFill>
                  <a:schemeClr val="lt1"/>
                </a:solidFill>
                <a:latin typeface="Sorts Mill Goudy"/>
                <a:ea typeface="Sorts Mill Goudy"/>
                <a:cs typeface="Sorts Mill Goudy"/>
                <a:sym typeface="Sorts Mill Goudy"/>
              </a:rPr>
              <a:t>.</a:t>
            </a:r>
            <a:endParaRPr sz="1500">
              <a:solidFill>
                <a:schemeClr val="lt1"/>
              </a:solidFill>
              <a:latin typeface="Sorts Mill Goudy"/>
              <a:ea typeface="Sorts Mill Goudy"/>
              <a:cs typeface="Sorts Mill Goudy"/>
              <a:sym typeface="Sorts Mill Goudy"/>
            </a:endParaRPr>
          </a:p>
        </p:txBody>
      </p:sp>
      <p:sp>
        <p:nvSpPr>
          <p:cNvPr id="517" name="Google Shape;517;p30"/>
          <p:cNvSpPr txBox="1"/>
          <p:nvPr/>
        </p:nvSpPr>
        <p:spPr>
          <a:xfrm>
            <a:off x="4833775" y="2935938"/>
            <a:ext cx="3960900" cy="1477500"/>
          </a:xfrm>
          <a:prstGeom prst="rect">
            <a:avLst/>
          </a:prstGeom>
          <a:solidFill>
            <a:schemeClr val="accent5"/>
          </a:solidFill>
          <a:ln cap="flat" cmpd="sng" w="3810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fr" sz="1500" u="sng">
                <a:solidFill>
                  <a:schemeClr val="lt1"/>
                </a:solidFill>
                <a:latin typeface="Sorts Mill Goudy"/>
                <a:ea typeface="Sorts Mill Goudy"/>
                <a:cs typeface="Sorts Mill Goudy"/>
                <a:sym typeface="Sorts Mill Goudy"/>
              </a:rPr>
              <a:t>middleware </a:t>
            </a:r>
            <a:r>
              <a:rPr b="1" lang="fr" sz="1500" u="sng">
                <a:solidFill>
                  <a:schemeClr val="lt1"/>
                </a:solidFill>
                <a:latin typeface="Sorts Mill Goudy"/>
                <a:ea typeface="Sorts Mill Goudy"/>
                <a:cs typeface="Sorts Mill Goudy"/>
                <a:sym typeface="Sorts Mill Goudy"/>
              </a:rPr>
              <a:t>:</a:t>
            </a:r>
            <a:r>
              <a:rPr b="1" lang="fr" sz="1500">
                <a:solidFill>
                  <a:schemeClr val="lt1"/>
                </a:solidFill>
                <a:latin typeface="Sorts Mill Goudy"/>
                <a:ea typeface="Sorts Mill Goudy"/>
                <a:cs typeface="Sorts Mill Goudy"/>
                <a:sym typeface="Sorts Mill Goudy"/>
              </a:rPr>
              <a:t> </a:t>
            </a:r>
            <a:r>
              <a:rPr lang="fr" sz="1500">
                <a:solidFill>
                  <a:schemeClr val="lt1"/>
                </a:solidFill>
                <a:latin typeface="Sorts Mill Goudy"/>
                <a:ea typeface="Sorts Mill Goudy"/>
                <a:cs typeface="Sorts Mill Goudy"/>
                <a:sym typeface="Sorts Mill Goudy"/>
              </a:rPr>
              <a:t>Un </a:t>
            </a:r>
            <a:r>
              <a:rPr b="1" lang="fr" sz="1500">
                <a:solidFill>
                  <a:schemeClr val="lt1"/>
                </a:solidFill>
                <a:latin typeface="Sorts Mill Goudy"/>
                <a:ea typeface="Sorts Mill Goudy"/>
                <a:cs typeface="Sorts Mill Goudy"/>
                <a:sym typeface="Sorts Mill Goudy"/>
              </a:rPr>
              <a:t>middleware</a:t>
            </a:r>
            <a:r>
              <a:rPr lang="fr" sz="1500">
                <a:solidFill>
                  <a:schemeClr val="lt1"/>
                </a:solidFill>
                <a:latin typeface="Sorts Mill Goudy"/>
                <a:ea typeface="Sorts Mill Goudy"/>
                <a:cs typeface="Sorts Mill Goudy"/>
                <a:sym typeface="Sorts Mill Goudy"/>
              </a:rPr>
              <a:t>  contrôle l’accès: il vérifie l’authentification, applique les rôles, rejette les jetons invalides/expirés, redirige vers /login pour les pages et renvoie 401/403 pour les API.</a:t>
            </a:r>
            <a:endParaRPr sz="1500">
              <a:solidFill>
                <a:schemeClr val="lt1"/>
              </a:solidFill>
              <a:latin typeface="Sorts Mill Goudy"/>
              <a:ea typeface="Sorts Mill Goudy"/>
              <a:cs typeface="Sorts Mill Goudy"/>
              <a:sym typeface="Sorts Mill Goud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 name="Shape 521"/>
        <p:cNvGrpSpPr/>
        <p:nvPr/>
      </p:nvGrpSpPr>
      <p:grpSpPr>
        <a:xfrm>
          <a:off x="0" y="0"/>
          <a:ext cx="0" cy="0"/>
          <a:chOff x="0" y="0"/>
          <a:chExt cx="0" cy="0"/>
        </a:xfrm>
      </p:grpSpPr>
      <p:grpSp>
        <p:nvGrpSpPr>
          <p:cNvPr id="522" name="Google Shape;522;p31"/>
          <p:cNvGrpSpPr/>
          <p:nvPr/>
        </p:nvGrpSpPr>
        <p:grpSpPr>
          <a:xfrm>
            <a:off x="-1282151" y="1323674"/>
            <a:ext cx="2091900" cy="2091900"/>
            <a:chOff x="-1282151" y="1323674"/>
            <a:chExt cx="2091900" cy="2091900"/>
          </a:xfrm>
        </p:grpSpPr>
        <p:sp>
          <p:nvSpPr>
            <p:cNvPr id="523" name="Google Shape;523;p3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24" name="Google Shape;524;p3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25" name="Google Shape;525;p31"/>
          <p:cNvGrpSpPr/>
          <p:nvPr/>
        </p:nvGrpSpPr>
        <p:grpSpPr>
          <a:xfrm>
            <a:off x="8419899" y="-207226"/>
            <a:ext cx="2091900" cy="2091900"/>
            <a:chOff x="-1282151" y="1323674"/>
            <a:chExt cx="2091900" cy="2091900"/>
          </a:xfrm>
        </p:grpSpPr>
        <p:sp>
          <p:nvSpPr>
            <p:cNvPr id="526" name="Google Shape;526;p3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27" name="Google Shape;527;p3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28" name="Google Shape;528;p31"/>
          <p:cNvGrpSpPr/>
          <p:nvPr/>
        </p:nvGrpSpPr>
        <p:grpSpPr>
          <a:xfrm rot="1901110">
            <a:off x="8682253" y="4361747"/>
            <a:ext cx="1567179" cy="1567179"/>
            <a:chOff x="-1282151" y="1323674"/>
            <a:chExt cx="2091900" cy="2091900"/>
          </a:xfrm>
        </p:grpSpPr>
        <p:sp>
          <p:nvSpPr>
            <p:cNvPr id="529" name="Google Shape;529;p31"/>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530" name="Google Shape;530;p31"/>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531" name="Google Shape;531;p31"/>
          <p:cNvGrpSpPr/>
          <p:nvPr/>
        </p:nvGrpSpPr>
        <p:grpSpPr>
          <a:xfrm>
            <a:off x="292426" y="958261"/>
            <a:ext cx="517327" cy="517327"/>
            <a:chOff x="-1282151" y="1323674"/>
            <a:chExt cx="2091900" cy="2091900"/>
          </a:xfrm>
        </p:grpSpPr>
        <p:sp>
          <p:nvSpPr>
            <p:cNvPr id="532" name="Google Shape;532;p31"/>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533" name="Google Shape;533;p31"/>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534" name="Google Shape;534;p31"/>
          <p:cNvGrpSpPr/>
          <p:nvPr/>
        </p:nvGrpSpPr>
        <p:grpSpPr>
          <a:xfrm>
            <a:off x="-586198" y="149818"/>
            <a:ext cx="878598" cy="878598"/>
            <a:chOff x="-1282151" y="1323674"/>
            <a:chExt cx="2091900" cy="2091900"/>
          </a:xfrm>
        </p:grpSpPr>
        <p:sp>
          <p:nvSpPr>
            <p:cNvPr id="535" name="Google Shape;535;p31"/>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536" name="Google Shape;536;p31"/>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537" name="Google Shape;537;p31"/>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538" name="Google Shape;538;p31"/>
          <p:cNvSpPr txBox="1"/>
          <p:nvPr/>
        </p:nvSpPr>
        <p:spPr>
          <a:xfrm>
            <a:off x="0" y="73050"/>
            <a:ext cx="61578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Prisma (ORM)</a:t>
            </a:r>
            <a:endParaRPr sz="2900">
              <a:solidFill>
                <a:srgbClr val="B7B7B7"/>
              </a:solidFill>
              <a:latin typeface="Work Sans Light"/>
              <a:ea typeface="Work Sans Light"/>
              <a:cs typeface="Work Sans Light"/>
              <a:sym typeface="Work Sans Light"/>
            </a:endParaRPr>
          </a:p>
        </p:txBody>
      </p:sp>
      <p:pic>
        <p:nvPicPr>
          <p:cNvPr id="539" name="Google Shape;539;p31" title="Capture d'écran 2025-09-25 100937.png"/>
          <p:cNvPicPr preferRelativeResize="0"/>
          <p:nvPr/>
        </p:nvPicPr>
        <p:blipFill>
          <a:blip r:embed="rId4">
            <a:alphaModFix/>
          </a:blip>
          <a:stretch>
            <a:fillRect/>
          </a:stretch>
        </p:blipFill>
        <p:spPr>
          <a:xfrm>
            <a:off x="77737" y="687475"/>
            <a:ext cx="6089957" cy="2091900"/>
          </a:xfrm>
          <a:prstGeom prst="rect">
            <a:avLst/>
          </a:prstGeom>
          <a:noFill/>
          <a:ln cap="flat" cmpd="sng" w="38100">
            <a:solidFill>
              <a:schemeClr val="accent5"/>
            </a:solidFill>
            <a:prstDash val="solid"/>
            <a:round/>
            <a:headEnd len="sm" w="sm" type="none"/>
            <a:tailEnd len="sm" w="sm" type="none"/>
          </a:ln>
        </p:spPr>
      </p:pic>
      <p:sp>
        <p:nvSpPr>
          <p:cNvPr id="540" name="Google Shape;540;p31"/>
          <p:cNvSpPr txBox="1"/>
          <p:nvPr/>
        </p:nvSpPr>
        <p:spPr>
          <a:xfrm>
            <a:off x="6292175" y="4328147"/>
            <a:ext cx="2652900" cy="554100"/>
          </a:xfrm>
          <a:prstGeom prst="rect">
            <a:avLst/>
          </a:prstGeom>
          <a:solidFill>
            <a:schemeClr val="accent5"/>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800">
                <a:solidFill>
                  <a:schemeClr val="lt1"/>
                </a:solidFill>
              </a:rPr>
              <a:t>Prisma, qui définit la structure d'une table de favoris dans la base de données. C'est une </a:t>
            </a:r>
            <a:r>
              <a:rPr b="1" lang="fr" sz="800">
                <a:solidFill>
                  <a:schemeClr val="lt1"/>
                </a:solidFill>
              </a:rPr>
              <a:t>relation many-to-many</a:t>
            </a:r>
            <a:r>
              <a:rPr lang="fr" sz="800">
                <a:solidFill>
                  <a:schemeClr val="lt1"/>
                </a:solidFill>
              </a:rPr>
              <a:t> entre utilisateurs et articles.</a:t>
            </a:r>
            <a:endParaRPr sz="900">
              <a:solidFill>
                <a:schemeClr val="lt1"/>
              </a:solidFill>
            </a:endParaRPr>
          </a:p>
        </p:txBody>
      </p:sp>
      <p:sp>
        <p:nvSpPr>
          <p:cNvPr id="541" name="Google Shape;541;p31"/>
          <p:cNvSpPr txBox="1"/>
          <p:nvPr/>
        </p:nvSpPr>
        <p:spPr>
          <a:xfrm>
            <a:off x="6167701" y="342385"/>
            <a:ext cx="2326500" cy="1261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fr" sz="1100">
                <a:solidFill>
                  <a:schemeClr val="lt1"/>
                </a:solidFill>
              </a:rPr>
              <a:t>1. Qu’est-ce que c’est ?</a:t>
            </a:r>
            <a:endParaRPr b="1" sz="1100">
              <a:solidFill>
                <a:schemeClr val="lt1"/>
              </a:solidFill>
            </a:endParaRPr>
          </a:p>
          <a:p>
            <a:pPr indent="0" lvl="0" marL="0" rtl="0" algn="l">
              <a:lnSpc>
                <a:spcPct val="115000"/>
              </a:lnSpc>
              <a:spcBef>
                <a:spcPts val="1200"/>
              </a:spcBef>
              <a:spcAft>
                <a:spcPts val="1200"/>
              </a:spcAft>
              <a:buNone/>
            </a:pPr>
            <a:r>
              <a:rPr lang="fr" sz="1100">
                <a:solidFill>
                  <a:schemeClr val="lt1"/>
                </a:solidFill>
              </a:rPr>
              <a:t>Prisma ORM est un outil qui fait le pont entre mon code JavaScript et ma base de données. et </a:t>
            </a:r>
            <a:r>
              <a:rPr b="1" lang="fr" sz="1100">
                <a:solidFill>
                  <a:schemeClr val="lt1"/>
                </a:solidFill>
              </a:rPr>
              <a:t>évite d’écrire du SQL manuellement</a:t>
            </a:r>
            <a:r>
              <a:rPr lang="fr" sz="1100">
                <a:solidFill>
                  <a:schemeClr val="lt1"/>
                </a:solidFill>
              </a:rPr>
              <a:t>.</a:t>
            </a:r>
            <a:endParaRPr sz="1100">
              <a:solidFill>
                <a:schemeClr val="lt1"/>
              </a:solidFill>
            </a:endParaRPr>
          </a:p>
        </p:txBody>
      </p:sp>
      <p:sp>
        <p:nvSpPr>
          <p:cNvPr id="542" name="Google Shape;542;p31"/>
          <p:cNvSpPr txBox="1"/>
          <p:nvPr/>
        </p:nvSpPr>
        <p:spPr>
          <a:xfrm>
            <a:off x="6232775" y="1637248"/>
            <a:ext cx="2771700" cy="128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2</a:t>
            </a:r>
            <a:r>
              <a:rPr b="1" lang="fr" sz="1100">
                <a:solidFill>
                  <a:schemeClr val="lt1"/>
                </a:solidFill>
              </a:rPr>
              <a:t>. </a:t>
            </a:r>
            <a:r>
              <a:rPr b="1" lang="fr" sz="1100">
                <a:solidFill>
                  <a:schemeClr val="lt1"/>
                </a:solidFill>
              </a:rPr>
              <a:t>À quoi ça sert ?</a:t>
            </a:r>
            <a:endParaRPr b="1" sz="1100">
              <a:solidFill>
                <a:schemeClr val="lt1"/>
              </a:solidFill>
            </a:endParaRPr>
          </a:p>
          <a:p>
            <a:pPr indent="0" lvl="0" marL="0" rtl="0" algn="just">
              <a:lnSpc>
                <a:spcPct val="115000"/>
              </a:lnSpc>
              <a:spcBef>
                <a:spcPts val="1200"/>
              </a:spcBef>
              <a:spcAft>
                <a:spcPts val="1200"/>
              </a:spcAft>
              <a:buNone/>
            </a:pPr>
            <a:r>
              <a:rPr lang="fr" sz="1100">
                <a:solidFill>
                  <a:schemeClr val="lt1"/>
                </a:solidFill>
              </a:rPr>
              <a:t>Prisma permet de </a:t>
            </a:r>
            <a:r>
              <a:rPr b="1" lang="fr" sz="1100">
                <a:solidFill>
                  <a:schemeClr val="lt1"/>
                </a:solidFill>
              </a:rPr>
              <a:t>gérer les données sans SQL</a:t>
            </a:r>
            <a:r>
              <a:rPr lang="fr" sz="1100">
                <a:solidFill>
                  <a:schemeClr val="lt1"/>
                </a:solidFill>
              </a:rPr>
              <a:t> et </a:t>
            </a:r>
            <a:r>
              <a:rPr b="1" lang="fr" sz="1100">
                <a:solidFill>
                  <a:schemeClr val="lt1"/>
                </a:solidFill>
              </a:rPr>
              <a:t>simplifie les opérations CRUD, le schéma, le client TypeScript et les migrations</a:t>
            </a:r>
            <a:r>
              <a:rPr lang="fr" sz="1100">
                <a:solidFill>
                  <a:schemeClr val="lt1"/>
                </a:solidFill>
              </a:rPr>
              <a:t>.</a:t>
            </a:r>
            <a:endParaRPr b="1" sz="1100">
              <a:solidFill>
                <a:schemeClr val="lt1"/>
              </a:solidFill>
            </a:endParaRPr>
          </a:p>
        </p:txBody>
      </p:sp>
      <p:sp>
        <p:nvSpPr>
          <p:cNvPr id="543" name="Google Shape;543;p31"/>
          <p:cNvSpPr txBox="1"/>
          <p:nvPr/>
        </p:nvSpPr>
        <p:spPr>
          <a:xfrm>
            <a:off x="6269225" y="2994633"/>
            <a:ext cx="2771700" cy="109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3 Pourquoi ?</a:t>
            </a:r>
            <a:endParaRPr b="1" sz="1100">
              <a:solidFill>
                <a:schemeClr val="lt1"/>
              </a:solidFill>
            </a:endParaRPr>
          </a:p>
          <a:p>
            <a:pPr indent="0" lvl="0" marL="0" rtl="0" algn="just">
              <a:lnSpc>
                <a:spcPct val="115000"/>
              </a:lnSpc>
              <a:spcBef>
                <a:spcPts val="1200"/>
              </a:spcBef>
              <a:spcAft>
                <a:spcPts val="1200"/>
              </a:spcAft>
              <a:buNone/>
            </a:pPr>
            <a:r>
              <a:rPr lang="fr" sz="1100">
                <a:solidFill>
                  <a:schemeClr val="lt1"/>
                </a:solidFill>
              </a:rPr>
              <a:t>Prisma </a:t>
            </a:r>
            <a:r>
              <a:rPr b="1" lang="fr" sz="1100">
                <a:solidFill>
                  <a:schemeClr val="lt1"/>
                </a:solidFill>
              </a:rPr>
              <a:t>simplifie le développement</a:t>
            </a:r>
            <a:r>
              <a:rPr lang="fr" sz="1100">
                <a:solidFill>
                  <a:schemeClr val="lt1"/>
                </a:solidFill>
              </a:rPr>
              <a:t>, </a:t>
            </a:r>
            <a:r>
              <a:rPr b="1" lang="fr" sz="1100">
                <a:solidFill>
                  <a:schemeClr val="lt1"/>
                </a:solidFill>
              </a:rPr>
              <a:t>limite les erreurs</a:t>
            </a:r>
            <a:r>
              <a:rPr lang="fr" sz="1100">
                <a:solidFill>
                  <a:schemeClr val="lt1"/>
                </a:solidFill>
              </a:rPr>
              <a:t> et </a:t>
            </a:r>
            <a:r>
              <a:rPr b="1" lang="fr" sz="1100">
                <a:solidFill>
                  <a:schemeClr val="lt1"/>
                </a:solidFill>
              </a:rPr>
              <a:t>s’adapte à plusieurs bases de données</a:t>
            </a:r>
            <a:r>
              <a:rPr lang="fr" sz="1100">
                <a:solidFill>
                  <a:schemeClr val="lt1"/>
                </a:solidFill>
              </a:rPr>
              <a:t>.</a:t>
            </a:r>
            <a:endParaRPr b="1" sz="1100">
              <a:solidFill>
                <a:schemeClr val="lt1"/>
              </a:solidFill>
            </a:endParaRPr>
          </a:p>
        </p:txBody>
      </p:sp>
      <p:sp>
        <p:nvSpPr>
          <p:cNvPr id="544" name="Google Shape;544;p31"/>
          <p:cNvSpPr txBox="1"/>
          <p:nvPr/>
        </p:nvSpPr>
        <p:spPr>
          <a:xfrm>
            <a:off x="635025" y="2921563"/>
            <a:ext cx="5126100" cy="17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t/>
            </a:r>
            <a:endParaRPr sz="1000">
              <a:solidFill>
                <a:schemeClr val="lt1"/>
              </a:solidFill>
            </a:endParaRPr>
          </a:p>
          <a:p>
            <a:pPr indent="0" lvl="0" marL="0" rtl="0" algn="ctr">
              <a:lnSpc>
                <a:spcPct val="115000"/>
              </a:lnSpc>
              <a:spcBef>
                <a:spcPts val="1200"/>
              </a:spcBef>
              <a:spcAft>
                <a:spcPts val="0"/>
              </a:spcAft>
              <a:buClr>
                <a:schemeClr val="dk1"/>
              </a:buClr>
              <a:buSzPts val="1100"/>
              <a:buFont typeface="Arial"/>
              <a:buNone/>
            </a:pPr>
            <a:r>
              <a:rPr lang="fr" sz="1000">
                <a:solidFill>
                  <a:schemeClr val="lt1"/>
                </a:solidFill>
              </a:rPr>
              <a:t>L’annotation </a:t>
            </a:r>
            <a:r>
              <a:rPr b="1" lang="fr" sz="1000">
                <a:solidFill>
                  <a:srgbClr val="FF0000"/>
                </a:solidFill>
                <a:latin typeface="Roboto Mono"/>
                <a:ea typeface="Roboto Mono"/>
                <a:cs typeface="Roboto Mono"/>
                <a:sym typeface="Roboto Mono"/>
              </a:rPr>
              <a:t>@@unique</a:t>
            </a:r>
            <a:r>
              <a:rPr b="1" lang="fr" sz="1000">
                <a:solidFill>
                  <a:schemeClr val="lt1"/>
                </a:solidFill>
                <a:latin typeface="Roboto Mono"/>
                <a:ea typeface="Roboto Mono"/>
                <a:cs typeface="Roboto Mono"/>
                <a:sym typeface="Roboto Mono"/>
              </a:rPr>
              <a:t>([userId, articleId])</a:t>
            </a:r>
            <a:r>
              <a:rPr lang="fr" sz="1000">
                <a:solidFill>
                  <a:schemeClr val="lt1"/>
                </a:solidFill>
              </a:rPr>
              <a:t> permet </a:t>
            </a:r>
            <a:r>
              <a:rPr b="1" lang="fr" sz="1000">
                <a:solidFill>
                  <a:schemeClr val="lt1"/>
                </a:solidFill>
              </a:rPr>
              <a:t>d’éviter les doublons</a:t>
            </a:r>
            <a:r>
              <a:rPr lang="fr" sz="1000">
                <a:solidFill>
                  <a:schemeClr val="lt1"/>
                </a:solidFill>
              </a:rPr>
              <a:t> : un même utilisateur ne peut pas aimer deux fois le même article.</a:t>
            </a:r>
            <a:endParaRPr sz="1000">
              <a:solidFill>
                <a:schemeClr val="lt1"/>
              </a:solidFill>
            </a:endParaRPr>
          </a:p>
          <a:p>
            <a:pPr indent="0" lvl="0" marL="0" rtl="0" algn="ctr">
              <a:lnSpc>
                <a:spcPct val="115000"/>
              </a:lnSpc>
              <a:spcBef>
                <a:spcPts val="1200"/>
              </a:spcBef>
              <a:spcAft>
                <a:spcPts val="0"/>
              </a:spcAft>
              <a:buClr>
                <a:schemeClr val="dk1"/>
              </a:buClr>
              <a:buSzPts val="1100"/>
              <a:buFont typeface="Arial"/>
              <a:buNone/>
            </a:pPr>
            <a:r>
              <a:rPr lang="fr" sz="1000">
                <a:solidFill>
                  <a:schemeClr val="lt1"/>
                </a:solidFill>
              </a:rPr>
              <a:t>L’annotation </a:t>
            </a:r>
            <a:r>
              <a:rPr b="1" lang="fr" sz="1000">
                <a:solidFill>
                  <a:srgbClr val="FF0000"/>
                </a:solidFill>
                <a:latin typeface="Roboto Mono"/>
                <a:ea typeface="Roboto Mono"/>
                <a:cs typeface="Roboto Mono"/>
                <a:sym typeface="Roboto Mono"/>
              </a:rPr>
              <a:t>@@map</a:t>
            </a:r>
            <a:r>
              <a:rPr b="1" lang="fr" sz="1000">
                <a:solidFill>
                  <a:schemeClr val="lt1"/>
                </a:solidFill>
                <a:latin typeface="Roboto Mono"/>
                <a:ea typeface="Roboto Mono"/>
                <a:cs typeface="Roboto Mono"/>
                <a:sym typeface="Roboto Mono"/>
              </a:rPr>
              <a:t>("favorites")</a:t>
            </a:r>
            <a:r>
              <a:rPr lang="fr" sz="1000">
                <a:solidFill>
                  <a:schemeClr val="lt1"/>
                </a:solidFill>
              </a:rPr>
              <a:t> indique le </a:t>
            </a:r>
            <a:r>
              <a:rPr b="1" lang="fr" sz="1000">
                <a:solidFill>
                  <a:schemeClr val="lt1"/>
                </a:solidFill>
              </a:rPr>
              <a:t>nom réel de la table</a:t>
            </a:r>
            <a:r>
              <a:rPr lang="fr" sz="1000">
                <a:solidFill>
                  <a:schemeClr val="lt1"/>
                </a:solidFill>
              </a:rPr>
              <a:t> dans la base de données, ici au pluriel. Le </a:t>
            </a:r>
            <a:r>
              <a:rPr b="1" lang="fr" sz="1000">
                <a:solidFill>
                  <a:schemeClr val="lt1"/>
                </a:solidFill>
              </a:rPr>
              <a:t>modèle Prisma</a:t>
            </a:r>
            <a:r>
              <a:rPr lang="fr" sz="1000">
                <a:solidFill>
                  <a:schemeClr val="lt1"/>
                </a:solidFill>
              </a:rPr>
              <a:t>, lui, reste au singulier : </a:t>
            </a:r>
            <a:r>
              <a:rPr i="1" lang="fr" sz="1000">
                <a:solidFill>
                  <a:schemeClr val="lt1"/>
                </a:solidFill>
              </a:rPr>
              <a:t>Favorite</a:t>
            </a:r>
            <a:r>
              <a:rPr lang="fr" sz="1000">
                <a:solidFill>
                  <a:schemeClr val="lt1"/>
                </a:solidFill>
              </a:rPr>
              <a:t>.</a:t>
            </a:r>
            <a:endParaRPr sz="1000">
              <a:solidFill>
                <a:schemeClr val="lt1"/>
              </a:solidFill>
            </a:endParaRPr>
          </a:p>
          <a:p>
            <a:pPr indent="0" lvl="0" marL="0" rtl="0" algn="ctr">
              <a:lnSpc>
                <a:spcPct val="115000"/>
              </a:lnSpc>
              <a:spcBef>
                <a:spcPts val="1200"/>
              </a:spcBef>
              <a:spcAft>
                <a:spcPts val="0"/>
              </a:spcAft>
              <a:buClr>
                <a:schemeClr val="dk1"/>
              </a:buClr>
              <a:buSzPts val="1100"/>
              <a:buFont typeface="Arial"/>
              <a:buNone/>
            </a:pPr>
            <a:r>
              <a:rPr lang="fr" sz="1000">
                <a:solidFill>
                  <a:schemeClr val="lt1"/>
                </a:solidFill>
              </a:rPr>
              <a:t>L’option </a:t>
            </a:r>
            <a:r>
              <a:rPr b="1" lang="fr" sz="1000">
                <a:solidFill>
                  <a:schemeClr val="lt1"/>
                </a:solidFill>
                <a:latin typeface="Roboto Mono"/>
                <a:ea typeface="Roboto Mono"/>
                <a:cs typeface="Roboto Mono"/>
                <a:sym typeface="Roboto Mono"/>
              </a:rPr>
              <a:t>onDelete: Cascade</a:t>
            </a:r>
            <a:r>
              <a:rPr lang="fr" sz="1000">
                <a:solidFill>
                  <a:schemeClr val="lt1"/>
                </a:solidFill>
              </a:rPr>
              <a:t> signifie que </a:t>
            </a:r>
            <a:r>
              <a:rPr b="1" lang="fr" sz="1000">
                <a:solidFill>
                  <a:schemeClr val="lt1"/>
                </a:solidFill>
              </a:rPr>
              <a:t>si un utilisateur est supprimé</a:t>
            </a:r>
            <a:r>
              <a:rPr lang="fr" sz="1000">
                <a:solidFill>
                  <a:schemeClr val="lt1"/>
                </a:solidFill>
              </a:rPr>
              <a:t>, tous ses favoris le seront </a:t>
            </a:r>
            <a:r>
              <a:rPr b="1" lang="fr" sz="1000">
                <a:solidFill>
                  <a:schemeClr val="lt1"/>
                </a:solidFill>
              </a:rPr>
              <a:t>automatiquement</a:t>
            </a:r>
            <a:r>
              <a:rPr lang="fr" sz="1000">
                <a:solidFill>
                  <a:schemeClr val="lt1"/>
                </a:solidFill>
              </a:rPr>
              <a:t>.</a:t>
            </a:r>
            <a:endParaRPr sz="1000">
              <a:solidFill>
                <a:schemeClr val="lt1"/>
              </a:solidFill>
            </a:endParaRPr>
          </a:p>
          <a:p>
            <a:pPr indent="0" lvl="0" marL="0" rtl="0" algn="ctr">
              <a:spcBef>
                <a:spcPts val="1200"/>
              </a:spcBef>
              <a:spcAft>
                <a:spcPts val="0"/>
              </a:spcAft>
              <a:buNone/>
            </a:pPr>
            <a:r>
              <a:t/>
            </a:r>
            <a:endParaRPr sz="1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grpSp>
        <p:nvGrpSpPr>
          <p:cNvPr id="81" name="Google Shape;81;p14"/>
          <p:cNvGrpSpPr/>
          <p:nvPr/>
        </p:nvGrpSpPr>
        <p:grpSpPr>
          <a:xfrm>
            <a:off x="-1282151" y="1323674"/>
            <a:ext cx="2091900" cy="2091900"/>
            <a:chOff x="-1282151" y="1323674"/>
            <a:chExt cx="2091900" cy="2091900"/>
          </a:xfrm>
        </p:grpSpPr>
        <p:sp>
          <p:nvSpPr>
            <p:cNvPr id="82" name="Google Shape;82;p1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3" name="Google Shape;83;p1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4" name="Google Shape;84;p14"/>
          <p:cNvGrpSpPr/>
          <p:nvPr/>
        </p:nvGrpSpPr>
        <p:grpSpPr>
          <a:xfrm>
            <a:off x="8419899" y="-207226"/>
            <a:ext cx="2091900" cy="2091900"/>
            <a:chOff x="-1282151" y="1323674"/>
            <a:chExt cx="2091900" cy="2091900"/>
          </a:xfrm>
        </p:grpSpPr>
        <p:sp>
          <p:nvSpPr>
            <p:cNvPr id="85" name="Google Shape;85;p1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6" name="Google Shape;86;p1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7" name="Google Shape;87;p14"/>
          <p:cNvGrpSpPr/>
          <p:nvPr/>
        </p:nvGrpSpPr>
        <p:grpSpPr>
          <a:xfrm rot="1901110">
            <a:off x="8682253" y="4361747"/>
            <a:ext cx="1567179" cy="1567179"/>
            <a:chOff x="-1282151" y="1323674"/>
            <a:chExt cx="2091900" cy="2091900"/>
          </a:xfrm>
        </p:grpSpPr>
        <p:sp>
          <p:nvSpPr>
            <p:cNvPr id="88" name="Google Shape;88;p14"/>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89" name="Google Shape;89;p14"/>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90" name="Google Shape;90;p14"/>
          <p:cNvGrpSpPr/>
          <p:nvPr/>
        </p:nvGrpSpPr>
        <p:grpSpPr>
          <a:xfrm>
            <a:off x="292426" y="958261"/>
            <a:ext cx="517327" cy="517327"/>
            <a:chOff x="-1282151" y="1323674"/>
            <a:chExt cx="2091900" cy="2091900"/>
          </a:xfrm>
        </p:grpSpPr>
        <p:sp>
          <p:nvSpPr>
            <p:cNvPr id="91" name="Google Shape;91;p14"/>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92" name="Google Shape;92;p14"/>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93" name="Google Shape;93;p14"/>
          <p:cNvGrpSpPr/>
          <p:nvPr/>
        </p:nvGrpSpPr>
        <p:grpSpPr>
          <a:xfrm>
            <a:off x="-586198" y="149818"/>
            <a:ext cx="878598" cy="878598"/>
            <a:chOff x="-1282151" y="1323674"/>
            <a:chExt cx="2091900" cy="2091900"/>
          </a:xfrm>
        </p:grpSpPr>
        <p:sp>
          <p:nvSpPr>
            <p:cNvPr id="94" name="Google Shape;94;p14"/>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95" name="Google Shape;95;p14"/>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96" name="Google Shape;96;p14"/>
          <p:cNvSpPr txBox="1"/>
          <p:nvPr/>
        </p:nvSpPr>
        <p:spPr>
          <a:xfrm>
            <a:off x="3428675" y="245875"/>
            <a:ext cx="1982400" cy="476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fr" sz="2900">
                <a:solidFill>
                  <a:srgbClr val="B7B7B7"/>
                </a:solidFill>
                <a:latin typeface="Work Sans Light"/>
                <a:ea typeface="Work Sans Light"/>
                <a:cs typeface="Work Sans Light"/>
                <a:sym typeface="Work Sans Light"/>
              </a:rPr>
              <a:t>Sommaire</a:t>
            </a:r>
            <a:endParaRPr sz="2900">
              <a:solidFill>
                <a:srgbClr val="B7B7B7"/>
              </a:solidFill>
              <a:latin typeface="Work Sans Light"/>
              <a:ea typeface="Work Sans Light"/>
              <a:cs typeface="Work Sans Light"/>
              <a:sym typeface="Work Sans Light"/>
            </a:endParaRPr>
          </a:p>
        </p:txBody>
      </p:sp>
      <p:sp>
        <p:nvSpPr>
          <p:cNvPr id="97" name="Google Shape;97;p14"/>
          <p:cNvSpPr txBox="1"/>
          <p:nvPr/>
        </p:nvSpPr>
        <p:spPr>
          <a:xfrm>
            <a:off x="1089425" y="863875"/>
            <a:ext cx="3258300" cy="37779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Contexte &amp; Objectifs</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Stack technique &amp; Outils </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Conceptions</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Diagramme UML</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Architecture </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Front-end</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Composants réutilisables</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Page d’accueil</a:t>
            </a:r>
            <a:endParaRPr sz="1800">
              <a:solidFill>
                <a:srgbClr val="F9FBFD"/>
              </a:solidFill>
              <a:latin typeface="Sorts Mill Goudy"/>
              <a:ea typeface="Sorts Mill Goudy"/>
              <a:cs typeface="Sorts Mill Goudy"/>
              <a:sym typeface="Sorts Mill Goudy"/>
            </a:endParaRPr>
          </a:p>
          <a:p>
            <a:pPr indent="0" lvl="0" marL="457200" rtl="0" algn="just">
              <a:lnSpc>
                <a:spcPct val="150000"/>
              </a:lnSpc>
              <a:spcBef>
                <a:spcPts val="0"/>
              </a:spcBef>
              <a:spcAft>
                <a:spcPts val="0"/>
              </a:spcAft>
              <a:buNone/>
            </a:pPr>
            <a:r>
              <a:t/>
            </a:r>
            <a:endParaRPr sz="1800">
              <a:solidFill>
                <a:srgbClr val="F9FBFD"/>
              </a:solidFill>
              <a:latin typeface="Sorts Mill Goudy"/>
              <a:ea typeface="Sorts Mill Goudy"/>
              <a:cs typeface="Sorts Mill Goudy"/>
              <a:sym typeface="Sorts Mill Goudy"/>
            </a:endParaRPr>
          </a:p>
        </p:txBody>
      </p:sp>
      <p:sp>
        <p:nvSpPr>
          <p:cNvPr id="98" name="Google Shape;98;p14"/>
          <p:cNvSpPr txBox="1"/>
          <p:nvPr/>
        </p:nvSpPr>
        <p:spPr>
          <a:xfrm>
            <a:off x="4638775" y="884765"/>
            <a:ext cx="3636000" cy="37572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Back-end</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Prisma (ORM)</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Base de données (PostgreSQL)</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API</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Authentification &amp; Sécurité</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 Tests (Postman)</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 Déploiement (Vercel)</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Conclusion</a:t>
            </a:r>
            <a:endParaRPr sz="1800">
              <a:solidFill>
                <a:srgbClr val="F9FBFD"/>
              </a:solidFill>
              <a:latin typeface="Sorts Mill Goudy"/>
              <a:ea typeface="Sorts Mill Goudy"/>
              <a:cs typeface="Sorts Mill Goudy"/>
              <a:sym typeface="Sorts Mill Goudy"/>
            </a:endParaRPr>
          </a:p>
          <a:p>
            <a:pPr indent="0" lvl="0" marL="0" rtl="0" algn="just">
              <a:lnSpc>
                <a:spcPct val="150000"/>
              </a:lnSpc>
              <a:spcBef>
                <a:spcPts val="0"/>
              </a:spcBef>
              <a:spcAft>
                <a:spcPts val="0"/>
              </a:spcAft>
              <a:buNone/>
            </a:pPr>
            <a:r>
              <a:t/>
            </a:r>
            <a:endParaRPr sz="1800">
              <a:solidFill>
                <a:srgbClr val="F9FBFD"/>
              </a:solidFill>
              <a:latin typeface="Sorts Mill Goudy"/>
              <a:ea typeface="Sorts Mill Goudy"/>
              <a:cs typeface="Sorts Mill Goudy"/>
              <a:sym typeface="Sorts Mill Goudy"/>
            </a:endParaRPr>
          </a:p>
        </p:txBody>
      </p:sp>
      <p:sp>
        <p:nvSpPr>
          <p:cNvPr id="99" name="Google Shape;99;p14"/>
          <p:cNvSpPr txBox="1"/>
          <p:nvPr/>
        </p:nvSpPr>
        <p:spPr>
          <a:xfrm>
            <a:off x="0" y="4827550"/>
            <a:ext cx="9144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rgbClr val="B7B7B7"/>
                </a:solidFill>
                <a:latin typeface="Sorts Mill Goudy"/>
                <a:ea typeface="Sorts Mill Goudy"/>
                <a:cs typeface="Sorts Mill Goudy"/>
                <a:sym typeface="Sorts Mill Goudy"/>
              </a:rPr>
              <a:t>App Web &amp; Mobile Bien-être &amp; Formations ~ Fanny Saez</a:t>
            </a:r>
            <a:endParaRPr sz="1200">
              <a:solidFill>
                <a:srgbClr val="B7B7B7"/>
              </a:solidFill>
              <a:latin typeface="Sorts Mill Goudy"/>
              <a:ea typeface="Sorts Mill Goudy"/>
              <a:cs typeface="Sorts Mill Goudy"/>
              <a:sym typeface="Sorts Mill Goud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grpSp>
        <p:nvGrpSpPr>
          <p:cNvPr id="549" name="Google Shape;549;p32"/>
          <p:cNvGrpSpPr/>
          <p:nvPr/>
        </p:nvGrpSpPr>
        <p:grpSpPr>
          <a:xfrm>
            <a:off x="-1282151" y="1323674"/>
            <a:ext cx="2091900" cy="2091900"/>
            <a:chOff x="-1282151" y="1323674"/>
            <a:chExt cx="2091900" cy="2091900"/>
          </a:xfrm>
        </p:grpSpPr>
        <p:sp>
          <p:nvSpPr>
            <p:cNvPr id="550" name="Google Shape;550;p3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51" name="Google Shape;551;p3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52" name="Google Shape;552;p32"/>
          <p:cNvGrpSpPr/>
          <p:nvPr/>
        </p:nvGrpSpPr>
        <p:grpSpPr>
          <a:xfrm>
            <a:off x="8419899" y="-207226"/>
            <a:ext cx="2091900" cy="2091900"/>
            <a:chOff x="-1282151" y="1323674"/>
            <a:chExt cx="2091900" cy="2091900"/>
          </a:xfrm>
        </p:grpSpPr>
        <p:sp>
          <p:nvSpPr>
            <p:cNvPr id="553" name="Google Shape;553;p3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54" name="Google Shape;554;p3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55" name="Google Shape;555;p32"/>
          <p:cNvGrpSpPr/>
          <p:nvPr/>
        </p:nvGrpSpPr>
        <p:grpSpPr>
          <a:xfrm rot="1901110">
            <a:off x="8682253" y="4361747"/>
            <a:ext cx="1567179" cy="1567179"/>
            <a:chOff x="-1282151" y="1323674"/>
            <a:chExt cx="2091900" cy="2091900"/>
          </a:xfrm>
        </p:grpSpPr>
        <p:sp>
          <p:nvSpPr>
            <p:cNvPr id="556" name="Google Shape;556;p32"/>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557" name="Google Shape;557;p32"/>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558" name="Google Shape;558;p32"/>
          <p:cNvGrpSpPr/>
          <p:nvPr/>
        </p:nvGrpSpPr>
        <p:grpSpPr>
          <a:xfrm>
            <a:off x="292426" y="958261"/>
            <a:ext cx="517327" cy="517327"/>
            <a:chOff x="-1282151" y="1323674"/>
            <a:chExt cx="2091900" cy="2091900"/>
          </a:xfrm>
        </p:grpSpPr>
        <p:sp>
          <p:nvSpPr>
            <p:cNvPr id="559" name="Google Shape;559;p32"/>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560" name="Google Shape;560;p32"/>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561" name="Google Shape;561;p32"/>
          <p:cNvGrpSpPr/>
          <p:nvPr/>
        </p:nvGrpSpPr>
        <p:grpSpPr>
          <a:xfrm>
            <a:off x="-586198" y="149818"/>
            <a:ext cx="878598" cy="878598"/>
            <a:chOff x="-1282151" y="1323674"/>
            <a:chExt cx="2091900" cy="2091900"/>
          </a:xfrm>
        </p:grpSpPr>
        <p:sp>
          <p:nvSpPr>
            <p:cNvPr id="562" name="Google Shape;562;p32"/>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563" name="Google Shape;563;p32"/>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564" name="Google Shape;564;p32"/>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565" name="Google Shape;565;p32"/>
          <p:cNvSpPr txBox="1"/>
          <p:nvPr/>
        </p:nvSpPr>
        <p:spPr>
          <a:xfrm>
            <a:off x="74950" y="39171"/>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Prisma (ORM) | Exemples</a:t>
            </a:r>
            <a:endParaRPr sz="2900">
              <a:solidFill>
                <a:srgbClr val="B7B7B7"/>
              </a:solidFill>
              <a:latin typeface="Work Sans Light"/>
              <a:ea typeface="Work Sans Light"/>
              <a:cs typeface="Work Sans Light"/>
              <a:sym typeface="Work Sans Light"/>
            </a:endParaRPr>
          </a:p>
        </p:txBody>
      </p:sp>
      <p:pic>
        <p:nvPicPr>
          <p:cNvPr id="566" name="Google Shape;566;p32"/>
          <p:cNvPicPr preferRelativeResize="0"/>
          <p:nvPr/>
        </p:nvPicPr>
        <p:blipFill rotWithShape="1">
          <a:blip r:embed="rId4">
            <a:alphaModFix/>
          </a:blip>
          <a:srcRect b="0" l="5917" r="0" t="0"/>
          <a:stretch/>
        </p:blipFill>
        <p:spPr>
          <a:xfrm>
            <a:off x="444275" y="1213225"/>
            <a:ext cx="4657575" cy="1062350"/>
          </a:xfrm>
          <a:prstGeom prst="rect">
            <a:avLst/>
          </a:prstGeom>
          <a:noFill/>
          <a:ln cap="flat" cmpd="sng" w="38100">
            <a:solidFill>
              <a:schemeClr val="accent5"/>
            </a:solidFill>
            <a:prstDash val="solid"/>
            <a:round/>
            <a:headEnd len="sm" w="sm" type="none"/>
            <a:tailEnd len="sm" w="sm" type="none"/>
          </a:ln>
        </p:spPr>
      </p:pic>
      <p:pic>
        <p:nvPicPr>
          <p:cNvPr id="567" name="Google Shape;567;p32"/>
          <p:cNvPicPr preferRelativeResize="0"/>
          <p:nvPr/>
        </p:nvPicPr>
        <p:blipFill>
          <a:blip r:embed="rId5">
            <a:alphaModFix/>
          </a:blip>
          <a:stretch>
            <a:fillRect/>
          </a:stretch>
        </p:blipFill>
        <p:spPr>
          <a:xfrm>
            <a:off x="357301" y="2339413"/>
            <a:ext cx="3830925" cy="2333863"/>
          </a:xfrm>
          <a:prstGeom prst="rect">
            <a:avLst/>
          </a:prstGeom>
          <a:noFill/>
          <a:ln cap="flat" cmpd="sng" w="35225">
            <a:solidFill>
              <a:schemeClr val="accent6"/>
            </a:solidFill>
            <a:prstDash val="solid"/>
            <a:round/>
            <a:headEnd len="sm" w="sm" type="none"/>
            <a:tailEnd len="sm" w="sm" type="none"/>
          </a:ln>
        </p:spPr>
      </p:pic>
      <p:sp>
        <p:nvSpPr>
          <p:cNvPr id="568" name="Google Shape;568;p32"/>
          <p:cNvSpPr txBox="1"/>
          <p:nvPr/>
        </p:nvSpPr>
        <p:spPr>
          <a:xfrm>
            <a:off x="2660475" y="585075"/>
            <a:ext cx="3908700" cy="787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lang="fr" sz="1700">
                <a:solidFill>
                  <a:schemeClr val="lt1"/>
                </a:solidFill>
                <a:latin typeface="Times New Roman"/>
                <a:ea typeface="Times New Roman"/>
                <a:cs typeface="Times New Roman"/>
                <a:sym typeface="Times New Roman"/>
              </a:rPr>
              <a:t> Récupérer les Favoris d'un Utilisateur </a:t>
            </a:r>
            <a:endParaRPr sz="1800">
              <a:solidFill>
                <a:schemeClr val="lt1"/>
              </a:solidFill>
              <a:latin typeface="Times New Roman"/>
              <a:ea typeface="Times New Roman"/>
              <a:cs typeface="Times New Roman"/>
              <a:sym typeface="Times New Roman"/>
            </a:endParaRPr>
          </a:p>
        </p:txBody>
      </p:sp>
      <p:sp>
        <p:nvSpPr>
          <p:cNvPr id="569" name="Google Shape;569;p32"/>
          <p:cNvSpPr txBox="1"/>
          <p:nvPr/>
        </p:nvSpPr>
        <p:spPr>
          <a:xfrm>
            <a:off x="1824900" y="3756839"/>
            <a:ext cx="2748600" cy="476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fr" sz="1200">
                <a:solidFill>
                  <a:srgbClr val="FF0000"/>
                </a:solidFill>
                <a:latin typeface="Times New Roman"/>
                <a:ea typeface="Times New Roman"/>
                <a:cs typeface="Times New Roman"/>
                <a:sym typeface="Times New Roman"/>
              </a:rPr>
              <a:t>POURQUOI l'injection SQL est IMPOSSIBLE avec Prisma ?</a:t>
            </a:r>
            <a:endParaRPr b="1" sz="1300">
              <a:solidFill>
                <a:srgbClr val="FF0000"/>
              </a:solidFill>
              <a:latin typeface="Times New Roman"/>
              <a:ea typeface="Times New Roman"/>
              <a:cs typeface="Times New Roman"/>
              <a:sym typeface="Times New Roman"/>
            </a:endParaRPr>
          </a:p>
        </p:txBody>
      </p:sp>
      <p:sp>
        <p:nvSpPr>
          <p:cNvPr id="570" name="Google Shape;570;p32"/>
          <p:cNvSpPr txBox="1"/>
          <p:nvPr/>
        </p:nvSpPr>
        <p:spPr>
          <a:xfrm>
            <a:off x="4971700" y="3989623"/>
            <a:ext cx="4231500" cy="878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i="1" lang="fr" sz="1300">
                <a:solidFill>
                  <a:schemeClr val="lt1"/>
                </a:solidFill>
                <a:latin typeface="Sorts Mill Goudy"/>
                <a:ea typeface="Sorts Mill Goudy"/>
                <a:cs typeface="Sorts Mill Goudy"/>
                <a:sym typeface="Sorts Mill Goudy"/>
              </a:rPr>
              <a:t>Prisma utilise des requêtes préparées automatiques qui isolent complètement les données utilisateur du code SQL, rendant l'injection impossible.</a:t>
            </a:r>
            <a:endParaRPr i="1" sz="2100">
              <a:solidFill>
                <a:schemeClr val="lt1"/>
              </a:solidFill>
              <a:latin typeface="Sorts Mill Goudy"/>
              <a:ea typeface="Sorts Mill Goudy"/>
              <a:cs typeface="Sorts Mill Goudy"/>
              <a:sym typeface="Sorts Mill Goudy"/>
            </a:endParaRPr>
          </a:p>
        </p:txBody>
      </p:sp>
      <p:sp>
        <p:nvSpPr>
          <p:cNvPr id="571" name="Google Shape;571;p32"/>
          <p:cNvSpPr/>
          <p:nvPr/>
        </p:nvSpPr>
        <p:spPr>
          <a:xfrm>
            <a:off x="601673" y="2982575"/>
            <a:ext cx="2411700" cy="787500"/>
          </a:xfrm>
          <a:prstGeom prst="rect">
            <a:avLst/>
          </a:prstGeom>
          <a:noFill/>
          <a:ln cap="flat" cmpd="sng" w="35225">
            <a:solidFill>
              <a:srgbClr val="FF9900"/>
            </a:solidFill>
            <a:prstDash val="solid"/>
            <a:round/>
            <a:headEnd len="sm" w="sm" type="none"/>
            <a:tailEnd len="sm" w="sm" type="none"/>
          </a:ln>
        </p:spPr>
        <p:txBody>
          <a:bodyPr anchorCtr="0" anchor="ctr" bIns="84500" lIns="84500" spcFirstLastPara="1" rIns="84500" wrap="square" tIns="84500">
            <a:noAutofit/>
          </a:bodyPr>
          <a:lstStyle/>
          <a:p>
            <a:pPr indent="0" lvl="0" marL="0" rtl="0" algn="ctr">
              <a:spcBef>
                <a:spcPts val="0"/>
              </a:spcBef>
              <a:spcAft>
                <a:spcPts val="0"/>
              </a:spcAft>
              <a:buNone/>
            </a:pPr>
            <a:r>
              <a:t/>
            </a:r>
            <a:endParaRPr sz="1294"/>
          </a:p>
        </p:txBody>
      </p:sp>
      <p:cxnSp>
        <p:nvCxnSpPr>
          <p:cNvPr id="572" name="Google Shape;572;p32"/>
          <p:cNvCxnSpPr>
            <a:endCxn id="570" idx="1"/>
          </p:cNvCxnSpPr>
          <p:nvPr/>
        </p:nvCxnSpPr>
        <p:spPr>
          <a:xfrm>
            <a:off x="3869800" y="4242673"/>
            <a:ext cx="1101900" cy="186300"/>
          </a:xfrm>
          <a:prstGeom prst="straightConnector1">
            <a:avLst/>
          </a:prstGeom>
          <a:noFill/>
          <a:ln cap="flat" cmpd="sng" w="28575">
            <a:solidFill>
              <a:srgbClr val="FF0000"/>
            </a:solidFill>
            <a:prstDash val="solid"/>
            <a:round/>
            <a:headEnd len="med" w="med" type="stealth"/>
            <a:tailEnd len="med" w="med" type="stealth"/>
          </a:ln>
        </p:spPr>
      </p:cxnSp>
      <p:sp>
        <p:nvSpPr>
          <p:cNvPr id="573" name="Google Shape;573;p32"/>
          <p:cNvSpPr txBox="1"/>
          <p:nvPr/>
        </p:nvSpPr>
        <p:spPr>
          <a:xfrm>
            <a:off x="3239225" y="2440600"/>
            <a:ext cx="2277900" cy="1228500"/>
          </a:xfrm>
          <a:prstGeom prst="rect">
            <a:avLst/>
          </a:prstGeom>
          <a:solidFill>
            <a:schemeClr val="lt1"/>
          </a:solidFill>
          <a:ln cap="flat" cmpd="sng" w="28575">
            <a:solidFill>
              <a:srgbClr val="FF0000"/>
            </a:solidFill>
            <a:prstDash val="solid"/>
            <a:round/>
            <a:headEnd len="sm" w="sm" type="none"/>
            <a:tailEnd len="sm" w="sm" type="none"/>
          </a:ln>
          <a:effectLst>
            <a:outerShdw blurRad="57150" rotWithShape="0" algn="bl" dir="3420000" dist="76200">
              <a:srgbClr val="616161">
                <a:alpha val="3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fr" sz="900">
                <a:solidFill>
                  <a:schemeClr val="dk1"/>
                </a:solidFill>
                <a:latin typeface="Times New Roman"/>
                <a:ea typeface="Times New Roman"/>
                <a:cs typeface="Times New Roman"/>
                <a:sym typeface="Times New Roman"/>
              </a:rPr>
              <a:t>POURQUOI PRISMA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chemeClr val="dk1"/>
                </a:solidFill>
                <a:latin typeface="Sorts Mill Goudy"/>
                <a:ea typeface="Sorts Mill Goudy"/>
                <a:cs typeface="Sorts Mill Goudy"/>
                <a:sym typeface="Sorts Mill Goudy"/>
              </a:rPr>
              <a:t>1.Sécurité automatique (zéro injection SQL)</a:t>
            </a:r>
            <a:endParaRPr sz="1000">
              <a:solidFill>
                <a:schemeClr val="dk1"/>
              </a:solidFill>
              <a:latin typeface="Sorts Mill Goudy"/>
              <a:ea typeface="Sorts Mill Goudy"/>
              <a:cs typeface="Sorts Mill Goudy"/>
              <a:sym typeface="Sorts Mill Goudy"/>
            </a:endParaRPr>
          </a:p>
          <a:p>
            <a:pPr indent="0" lvl="0" marL="0" rtl="0" algn="l">
              <a:spcBef>
                <a:spcPts val="0"/>
              </a:spcBef>
              <a:spcAft>
                <a:spcPts val="0"/>
              </a:spcAft>
              <a:buNone/>
            </a:pPr>
            <a:r>
              <a:rPr lang="fr" sz="1000">
                <a:solidFill>
                  <a:schemeClr val="dk1"/>
                </a:solidFill>
                <a:latin typeface="Sorts Mill Goudy"/>
                <a:ea typeface="Sorts Mill Goudy"/>
                <a:cs typeface="Sorts Mill Goudy"/>
                <a:sym typeface="Sorts Mill Goudy"/>
              </a:rPr>
              <a:t>2.Code lisible et maintenable  </a:t>
            </a:r>
            <a:endParaRPr sz="1000">
              <a:solidFill>
                <a:schemeClr val="dk1"/>
              </a:solidFill>
              <a:latin typeface="Sorts Mill Goudy"/>
              <a:ea typeface="Sorts Mill Goudy"/>
              <a:cs typeface="Sorts Mill Goudy"/>
              <a:sym typeface="Sorts Mill Goudy"/>
            </a:endParaRPr>
          </a:p>
          <a:p>
            <a:pPr indent="0" lvl="0" marL="0" rtl="0" algn="l">
              <a:spcBef>
                <a:spcPts val="0"/>
              </a:spcBef>
              <a:spcAft>
                <a:spcPts val="0"/>
              </a:spcAft>
              <a:buNone/>
            </a:pPr>
            <a:r>
              <a:rPr lang="fr" sz="1000">
                <a:solidFill>
                  <a:schemeClr val="dk1"/>
                </a:solidFill>
                <a:latin typeface="Sorts Mill Goudy"/>
                <a:ea typeface="Sorts Mill Goudy"/>
                <a:cs typeface="Sorts Mill Goudy"/>
                <a:sym typeface="Sorts Mill Goudy"/>
              </a:rPr>
              <a:t>3.Relations simplifiées</a:t>
            </a:r>
            <a:endParaRPr sz="1000">
              <a:solidFill>
                <a:schemeClr val="dk1"/>
              </a:solidFill>
              <a:latin typeface="Sorts Mill Goudy"/>
              <a:ea typeface="Sorts Mill Goudy"/>
              <a:cs typeface="Sorts Mill Goudy"/>
              <a:sym typeface="Sorts Mill Goudy"/>
            </a:endParaRPr>
          </a:p>
          <a:p>
            <a:pPr indent="0" lvl="0" marL="0" rtl="0" algn="l">
              <a:spcBef>
                <a:spcPts val="0"/>
              </a:spcBef>
              <a:spcAft>
                <a:spcPts val="0"/>
              </a:spcAft>
              <a:buNone/>
            </a:pPr>
            <a:r>
              <a:rPr lang="fr" sz="1000">
                <a:solidFill>
                  <a:schemeClr val="dk1"/>
                </a:solidFill>
                <a:latin typeface="Sorts Mill Goudy"/>
                <a:ea typeface="Sorts Mill Goudy"/>
                <a:cs typeface="Sorts Mill Goudy"/>
                <a:sym typeface="Sorts Mill Goudy"/>
              </a:rPr>
              <a:t>4.Type Safety (détection d'erreurs)</a:t>
            </a:r>
            <a:endParaRPr sz="1000">
              <a:solidFill>
                <a:schemeClr val="dk1"/>
              </a:solidFill>
              <a:latin typeface="Sorts Mill Goudy"/>
              <a:ea typeface="Sorts Mill Goudy"/>
              <a:cs typeface="Sorts Mill Goudy"/>
              <a:sym typeface="Sorts Mill Goudy"/>
            </a:endParaRPr>
          </a:p>
          <a:p>
            <a:pPr indent="0" lvl="0" marL="0" rtl="0" algn="l">
              <a:spcBef>
                <a:spcPts val="0"/>
              </a:spcBef>
              <a:spcAft>
                <a:spcPts val="0"/>
              </a:spcAft>
              <a:buNone/>
            </a:pPr>
            <a:r>
              <a:t/>
            </a:r>
            <a:endParaRPr b="1" sz="900">
              <a:solidFill>
                <a:schemeClr val="dk2"/>
              </a:solidFill>
              <a:latin typeface="Sorts Mill Goudy"/>
              <a:ea typeface="Sorts Mill Goudy"/>
              <a:cs typeface="Sorts Mill Goudy"/>
              <a:sym typeface="Sorts Mill Goudy"/>
            </a:endParaRPr>
          </a:p>
        </p:txBody>
      </p:sp>
      <p:pic>
        <p:nvPicPr>
          <p:cNvPr id="574" name="Google Shape;574;p32"/>
          <p:cNvPicPr preferRelativeResize="0"/>
          <p:nvPr/>
        </p:nvPicPr>
        <p:blipFill rotWithShape="1">
          <a:blip r:embed="rId6">
            <a:alphaModFix/>
          </a:blip>
          <a:srcRect b="0" l="5704" r="0" t="0"/>
          <a:stretch/>
        </p:blipFill>
        <p:spPr>
          <a:xfrm>
            <a:off x="5626125" y="1309351"/>
            <a:ext cx="3423201" cy="2435898"/>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8" name="Shape 578"/>
        <p:cNvGrpSpPr/>
        <p:nvPr/>
      </p:nvGrpSpPr>
      <p:grpSpPr>
        <a:xfrm>
          <a:off x="0" y="0"/>
          <a:ext cx="0" cy="0"/>
          <a:chOff x="0" y="0"/>
          <a:chExt cx="0" cy="0"/>
        </a:xfrm>
      </p:grpSpPr>
      <p:grpSp>
        <p:nvGrpSpPr>
          <p:cNvPr id="579" name="Google Shape;579;p33"/>
          <p:cNvGrpSpPr/>
          <p:nvPr/>
        </p:nvGrpSpPr>
        <p:grpSpPr>
          <a:xfrm>
            <a:off x="-1282151" y="1323674"/>
            <a:ext cx="2091900" cy="2091900"/>
            <a:chOff x="-1282151" y="1323674"/>
            <a:chExt cx="2091900" cy="2091900"/>
          </a:xfrm>
        </p:grpSpPr>
        <p:sp>
          <p:nvSpPr>
            <p:cNvPr id="580" name="Google Shape;580;p3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81" name="Google Shape;581;p3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82" name="Google Shape;582;p33"/>
          <p:cNvGrpSpPr/>
          <p:nvPr/>
        </p:nvGrpSpPr>
        <p:grpSpPr>
          <a:xfrm>
            <a:off x="8419899" y="-207226"/>
            <a:ext cx="2091900" cy="2091900"/>
            <a:chOff x="-1282151" y="1323674"/>
            <a:chExt cx="2091900" cy="2091900"/>
          </a:xfrm>
        </p:grpSpPr>
        <p:sp>
          <p:nvSpPr>
            <p:cNvPr id="583" name="Google Shape;583;p3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84" name="Google Shape;584;p3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85" name="Google Shape;585;p33"/>
          <p:cNvGrpSpPr/>
          <p:nvPr/>
        </p:nvGrpSpPr>
        <p:grpSpPr>
          <a:xfrm rot="1901110">
            <a:off x="8682253" y="4361747"/>
            <a:ext cx="1567179" cy="1567179"/>
            <a:chOff x="-1282151" y="1323674"/>
            <a:chExt cx="2091900" cy="2091900"/>
          </a:xfrm>
        </p:grpSpPr>
        <p:sp>
          <p:nvSpPr>
            <p:cNvPr id="586" name="Google Shape;586;p33"/>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587" name="Google Shape;587;p33"/>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588" name="Google Shape;588;p33"/>
          <p:cNvGrpSpPr/>
          <p:nvPr/>
        </p:nvGrpSpPr>
        <p:grpSpPr>
          <a:xfrm>
            <a:off x="292426" y="958261"/>
            <a:ext cx="517327" cy="517327"/>
            <a:chOff x="-1282151" y="1323674"/>
            <a:chExt cx="2091900" cy="2091900"/>
          </a:xfrm>
        </p:grpSpPr>
        <p:sp>
          <p:nvSpPr>
            <p:cNvPr id="589" name="Google Shape;589;p33"/>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590" name="Google Shape;590;p33"/>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591" name="Google Shape;591;p33"/>
          <p:cNvGrpSpPr/>
          <p:nvPr/>
        </p:nvGrpSpPr>
        <p:grpSpPr>
          <a:xfrm>
            <a:off x="-586198" y="149818"/>
            <a:ext cx="878598" cy="878598"/>
            <a:chOff x="-1282151" y="1323674"/>
            <a:chExt cx="2091900" cy="2091900"/>
          </a:xfrm>
        </p:grpSpPr>
        <p:sp>
          <p:nvSpPr>
            <p:cNvPr id="592" name="Google Shape;592;p33"/>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593" name="Google Shape;593;p33"/>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594" name="Google Shape;594;p33"/>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595" name="Google Shape;595;p33"/>
          <p:cNvSpPr txBox="1"/>
          <p:nvPr/>
        </p:nvSpPr>
        <p:spPr>
          <a:xfrm>
            <a:off x="492475" y="210750"/>
            <a:ext cx="53058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PostgreSQL (Neon Tech)</a:t>
            </a:r>
            <a:endParaRPr sz="2900">
              <a:solidFill>
                <a:srgbClr val="B7B7B7"/>
              </a:solidFill>
              <a:latin typeface="Work Sans Light"/>
              <a:ea typeface="Work Sans Light"/>
              <a:cs typeface="Work Sans Light"/>
              <a:sym typeface="Work Sans Light"/>
            </a:endParaRPr>
          </a:p>
        </p:txBody>
      </p:sp>
      <p:pic>
        <p:nvPicPr>
          <p:cNvPr id="596" name="Google Shape;596;p33" title="Capture d'écran 2025-09-26 111840.png"/>
          <p:cNvPicPr preferRelativeResize="0"/>
          <p:nvPr/>
        </p:nvPicPr>
        <p:blipFill>
          <a:blip r:embed="rId4">
            <a:alphaModFix/>
          </a:blip>
          <a:stretch>
            <a:fillRect/>
          </a:stretch>
        </p:blipFill>
        <p:spPr>
          <a:xfrm>
            <a:off x="320867" y="1009975"/>
            <a:ext cx="5856970" cy="2719300"/>
          </a:xfrm>
          <a:prstGeom prst="rect">
            <a:avLst/>
          </a:prstGeom>
          <a:noFill/>
          <a:ln cap="flat" cmpd="sng" w="38100">
            <a:solidFill>
              <a:schemeClr val="accent5"/>
            </a:solidFill>
            <a:prstDash val="solid"/>
            <a:round/>
            <a:headEnd len="sm" w="sm" type="none"/>
            <a:tailEnd len="sm" w="sm" type="none"/>
          </a:ln>
        </p:spPr>
      </p:pic>
      <p:sp>
        <p:nvSpPr>
          <p:cNvPr id="597" name="Google Shape;597;p33"/>
          <p:cNvSpPr txBox="1"/>
          <p:nvPr/>
        </p:nvSpPr>
        <p:spPr>
          <a:xfrm>
            <a:off x="6303551" y="626575"/>
            <a:ext cx="1966800" cy="128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1. </a:t>
            </a:r>
            <a:r>
              <a:rPr b="1" lang="fr" sz="1100">
                <a:solidFill>
                  <a:schemeClr val="lt1"/>
                </a:solidFill>
              </a:rPr>
              <a:t>Qu’est-ce que c’est ?</a:t>
            </a:r>
            <a:endParaRPr b="1" sz="1100">
              <a:solidFill>
                <a:schemeClr val="lt1"/>
              </a:solidFill>
            </a:endParaRPr>
          </a:p>
          <a:p>
            <a:pPr indent="0" lvl="0" marL="0" rtl="0" algn="just">
              <a:lnSpc>
                <a:spcPct val="115000"/>
              </a:lnSpc>
              <a:spcBef>
                <a:spcPts val="1200"/>
              </a:spcBef>
              <a:spcAft>
                <a:spcPts val="1200"/>
              </a:spcAft>
              <a:buNone/>
            </a:pPr>
            <a:r>
              <a:rPr b="1" lang="fr" sz="1100">
                <a:solidFill>
                  <a:schemeClr val="lt1"/>
                </a:solidFill>
              </a:rPr>
              <a:t>PostgreSQL</a:t>
            </a:r>
            <a:r>
              <a:rPr lang="fr" sz="1100">
                <a:solidFill>
                  <a:schemeClr val="lt1"/>
                </a:solidFill>
              </a:rPr>
              <a:t> est une base de données relationnelle </a:t>
            </a:r>
            <a:r>
              <a:rPr b="1" lang="fr" sz="1100">
                <a:solidFill>
                  <a:schemeClr val="lt1"/>
                </a:solidFill>
              </a:rPr>
              <a:t>open-source, performante et fiable.</a:t>
            </a:r>
            <a:endParaRPr b="1" sz="1100">
              <a:solidFill>
                <a:schemeClr val="lt1"/>
              </a:solidFill>
            </a:endParaRPr>
          </a:p>
        </p:txBody>
      </p:sp>
      <p:sp>
        <p:nvSpPr>
          <p:cNvPr id="598" name="Google Shape;598;p33"/>
          <p:cNvSpPr txBox="1"/>
          <p:nvPr/>
        </p:nvSpPr>
        <p:spPr>
          <a:xfrm>
            <a:off x="6303551" y="1913280"/>
            <a:ext cx="2156700" cy="128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2. </a:t>
            </a:r>
            <a:r>
              <a:rPr b="1" lang="fr" sz="1100">
                <a:solidFill>
                  <a:schemeClr val="lt1"/>
                </a:solidFill>
              </a:rPr>
              <a:t>À quoi ça sert ?</a:t>
            </a:r>
            <a:endParaRPr b="1" sz="1100">
              <a:solidFill>
                <a:schemeClr val="lt1"/>
              </a:solidFill>
            </a:endParaRPr>
          </a:p>
          <a:p>
            <a:pPr indent="0" lvl="0" marL="0" rtl="0" algn="just">
              <a:lnSpc>
                <a:spcPct val="115000"/>
              </a:lnSpc>
              <a:spcBef>
                <a:spcPts val="1200"/>
              </a:spcBef>
              <a:spcAft>
                <a:spcPts val="1200"/>
              </a:spcAft>
              <a:buNone/>
            </a:pPr>
            <a:r>
              <a:rPr lang="fr" sz="1100">
                <a:solidFill>
                  <a:schemeClr val="lt1"/>
                </a:solidFill>
              </a:rPr>
              <a:t>Assurer la cohérence des données, gérer les accès simultanés et optimiser les requêtes.</a:t>
            </a:r>
            <a:endParaRPr sz="1100">
              <a:solidFill>
                <a:schemeClr val="lt1"/>
              </a:solidFill>
            </a:endParaRPr>
          </a:p>
        </p:txBody>
      </p:sp>
      <p:sp>
        <p:nvSpPr>
          <p:cNvPr id="599" name="Google Shape;599;p33"/>
          <p:cNvSpPr txBox="1"/>
          <p:nvPr/>
        </p:nvSpPr>
        <p:spPr>
          <a:xfrm>
            <a:off x="6303551" y="3271042"/>
            <a:ext cx="2091900" cy="1635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3. Pourquoi</a:t>
            </a:r>
            <a:r>
              <a:rPr b="1" lang="fr" sz="1100">
                <a:solidFill>
                  <a:schemeClr val="lt1"/>
                </a:solidFill>
              </a:rPr>
              <a:t> ?</a:t>
            </a:r>
            <a:endParaRPr b="1" sz="1100">
              <a:solidFill>
                <a:schemeClr val="lt1"/>
              </a:solidFill>
            </a:endParaRPr>
          </a:p>
          <a:p>
            <a:pPr indent="0" lvl="0" marL="0" rtl="0" algn="just">
              <a:lnSpc>
                <a:spcPct val="115000"/>
              </a:lnSpc>
              <a:spcBef>
                <a:spcPts val="1200"/>
              </a:spcBef>
              <a:spcAft>
                <a:spcPts val="0"/>
              </a:spcAft>
              <a:buNone/>
            </a:pPr>
            <a:r>
              <a:rPr lang="fr" sz="1100">
                <a:solidFill>
                  <a:schemeClr val="lt1"/>
                </a:solidFill>
              </a:rPr>
              <a:t>Pour sa fiabilité, ses relations Many-to-Many natives et son automatisation (cascades, scalabilité).</a:t>
            </a:r>
            <a:endParaRPr sz="1100">
              <a:solidFill>
                <a:schemeClr val="lt1"/>
              </a:solidFill>
            </a:endParaRPr>
          </a:p>
          <a:p>
            <a:pPr indent="0" lvl="0" marL="0" rtl="0" algn="just">
              <a:lnSpc>
                <a:spcPct val="115000"/>
              </a:lnSpc>
              <a:spcBef>
                <a:spcPts val="1200"/>
              </a:spcBef>
              <a:spcAft>
                <a:spcPts val="1200"/>
              </a:spcAft>
              <a:buNone/>
            </a:pPr>
            <a:r>
              <a:t/>
            </a:r>
            <a:endParaRPr sz="1100">
              <a:solidFill>
                <a:schemeClr val="lt1"/>
              </a:solidFill>
            </a:endParaRPr>
          </a:p>
        </p:txBody>
      </p:sp>
      <p:sp>
        <p:nvSpPr>
          <p:cNvPr id="600" name="Google Shape;600;p33"/>
          <p:cNvSpPr txBox="1"/>
          <p:nvPr/>
        </p:nvSpPr>
        <p:spPr>
          <a:xfrm>
            <a:off x="305425" y="3958850"/>
            <a:ext cx="5679900" cy="54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b="1" lang="fr" sz="1100">
                <a:solidFill>
                  <a:schemeClr val="lt1"/>
                </a:solidFill>
              </a:rPr>
              <a:t>Neon Tech</a:t>
            </a:r>
            <a:r>
              <a:rPr lang="fr" sz="1100">
                <a:solidFill>
                  <a:schemeClr val="lt1"/>
                </a:solidFill>
              </a:rPr>
              <a:t> = une version </a:t>
            </a:r>
            <a:r>
              <a:rPr b="1" lang="fr" sz="1100">
                <a:solidFill>
                  <a:schemeClr val="lt1"/>
                </a:solidFill>
              </a:rPr>
              <a:t>cloud et serverless de PostgreSQL</a:t>
            </a:r>
            <a:r>
              <a:rPr lang="fr" sz="1100">
                <a:solidFill>
                  <a:schemeClr val="lt1"/>
                </a:solidFill>
              </a:rPr>
              <a:t>, qui se scale automatiquement et permet de créer des </a:t>
            </a:r>
            <a:r>
              <a:rPr b="1" lang="fr" sz="1100">
                <a:solidFill>
                  <a:schemeClr val="lt1"/>
                </a:solidFill>
              </a:rPr>
              <a:t>branches de base</a:t>
            </a:r>
            <a:r>
              <a:rPr lang="fr" sz="1100">
                <a:solidFill>
                  <a:schemeClr val="lt1"/>
                </a:solidFill>
              </a:rPr>
              <a:t> comme avec Git.</a:t>
            </a:r>
            <a:endParaRPr sz="11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grpSp>
        <p:nvGrpSpPr>
          <p:cNvPr id="605" name="Google Shape;605;p34"/>
          <p:cNvGrpSpPr/>
          <p:nvPr/>
        </p:nvGrpSpPr>
        <p:grpSpPr>
          <a:xfrm>
            <a:off x="-1282151" y="1323674"/>
            <a:ext cx="2091900" cy="2091900"/>
            <a:chOff x="-1282151" y="1323674"/>
            <a:chExt cx="2091900" cy="2091900"/>
          </a:xfrm>
        </p:grpSpPr>
        <p:sp>
          <p:nvSpPr>
            <p:cNvPr id="606" name="Google Shape;606;p3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07" name="Google Shape;607;p3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08" name="Google Shape;608;p34"/>
          <p:cNvGrpSpPr/>
          <p:nvPr/>
        </p:nvGrpSpPr>
        <p:grpSpPr>
          <a:xfrm>
            <a:off x="8419899" y="-207226"/>
            <a:ext cx="2091900" cy="2091900"/>
            <a:chOff x="-1282151" y="1323674"/>
            <a:chExt cx="2091900" cy="2091900"/>
          </a:xfrm>
        </p:grpSpPr>
        <p:sp>
          <p:nvSpPr>
            <p:cNvPr id="609" name="Google Shape;609;p3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10" name="Google Shape;610;p3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11" name="Google Shape;611;p34"/>
          <p:cNvGrpSpPr/>
          <p:nvPr/>
        </p:nvGrpSpPr>
        <p:grpSpPr>
          <a:xfrm rot="1901110">
            <a:off x="8682253" y="4361747"/>
            <a:ext cx="1567179" cy="1567179"/>
            <a:chOff x="-1282151" y="1323674"/>
            <a:chExt cx="2091900" cy="2091900"/>
          </a:xfrm>
        </p:grpSpPr>
        <p:sp>
          <p:nvSpPr>
            <p:cNvPr id="612" name="Google Shape;612;p34"/>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613" name="Google Shape;613;p34"/>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614" name="Google Shape;614;p34"/>
          <p:cNvGrpSpPr/>
          <p:nvPr/>
        </p:nvGrpSpPr>
        <p:grpSpPr>
          <a:xfrm>
            <a:off x="292426" y="958261"/>
            <a:ext cx="517327" cy="517327"/>
            <a:chOff x="-1282151" y="1323674"/>
            <a:chExt cx="2091900" cy="2091900"/>
          </a:xfrm>
        </p:grpSpPr>
        <p:sp>
          <p:nvSpPr>
            <p:cNvPr id="615" name="Google Shape;615;p34"/>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616" name="Google Shape;616;p34"/>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617" name="Google Shape;617;p34"/>
          <p:cNvGrpSpPr/>
          <p:nvPr/>
        </p:nvGrpSpPr>
        <p:grpSpPr>
          <a:xfrm>
            <a:off x="-586198" y="149818"/>
            <a:ext cx="878598" cy="878598"/>
            <a:chOff x="-1282151" y="1323674"/>
            <a:chExt cx="2091900" cy="2091900"/>
          </a:xfrm>
        </p:grpSpPr>
        <p:sp>
          <p:nvSpPr>
            <p:cNvPr id="618" name="Google Shape;618;p34"/>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619" name="Google Shape;619;p34"/>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620" name="Google Shape;620;p34"/>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621" name="Google Shape;621;p34"/>
          <p:cNvSpPr txBox="1"/>
          <p:nvPr/>
        </p:nvSpPr>
        <p:spPr>
          <a:xfrm>
            <a:off x="292400" y="186125"/>
            <a:ext cx="1367700" cy="47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900">
                <a:solidFill>
                  <a:srgbClr val="B7B7B7"/>
                </a:solidFill>
                <a:latin typeface="Work Sans Light"/>
                <a:ea typeface="Work Sans Light"/>
                <a:cs typeface="Work Sans Light"/>
                <a:sym typeface="Work Sans Light"/>
              </a:rPr>
              <a:t>API</a:t>
            </a:r>
            <a:endParaRPr sz="2900">
              <a:solidFill>
                <a:srgbClr val="B7B7B7"/>
              </a:solidFill>
              <a:latin typeface="Work Sans Light"/>
              <a:ea typeface="Work Sans Light"/>
              <a:cs typeface="Work Sans Light"/>
              <a:sym typeface="Work Sans Light"/>
            </a:endParaRPr>
          </a:p>
        </p:txBody>
      </p:sp>
      <p:sp>
        <p:nvSpPr>
          <p:cNvPr id="622" name="Google Shape;622;p34"/>
          <p:cNvSpPr txBox="1"/>
          <p:nvPr/>
        </p:nvSpPr>
        <p:spPr>
          <a:xfrm>
            <a:off x="1346275" y="435075"/>
            <a:ext cx="2383800" cy="14814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1200"/>
              </a:spcBef>
              <a:spcAft>
                <a:spcPts val="0"/>
              </a:spcAft>
              <a:buClr>
                <a:schemeClr val="lt1"/>
              </a:buClr>
              <a:buSzPts val="1100"/>
              <a:buAutoNum type="arabicPeriod"/>
            </a:pPr>
            <a:r>
              <a:rPr b="1" lang="fr" sz="1100">
                <a:solidFill>
                  <a:schemeClr val="lt1"/>
                </a:solidFill>
              </a:rPr>
              <a:t>Qu’est-ce que c’est ?</a:t>
            </a:r>
            <a:endParaRPr b="1" sz="1100">
              <a:solidFill>
                <a:schemeClr val="lt1"/>
              </a:solidFill>
            </a:endParaRPr>
          </a:p>
          <a:p>
            <a:pPr indent="0" lvl="0" marL="0" rtl="0" algn="just">
              <a:lnSpc>
                <a:spcPct val="115000"/>
              </a:lnSpc>
              <a:spcBef>
                <a:spcPts val="1200"/>
              </a:spcBef>
              <a:spcAft>
                <a:spcPts val="1200"/>
              </a:spcAft>
              <a:buNone/>
            </a:pPr>
            <a:r>
              <a:rPr lang="fr" sz="1100">
                <a:solidFill>
                  <a:schemeClr val="lt1"/>
                </a:solidFill>
              </a:rPr>
              <a:t>Une </a:t>
            </a:r>
            <a:r>
              <a:rPr b="1" lang="fr" sz="1100">
                <a:solidFill>
                  <a:schemeClr val="lt1"/>
                </a:solidFill>
              </a:rPr>
              <a:t>API REST</a:t>
            </a:r>
            <a:r>
              <a:rPr lang="fr" sz="1100">
                <a:solidFill>
                  <a:schemeClr val="lt1"/>
                </a:solidFill>
              </a:rPr>
              <a:t> qui relie le </a:t>
            </a:r>
            <a:r>
              <a:rPr b="1" lang="fr" sz="1100">
                <a:solidFill>
                  <a:schemeClr val="lt1"/>
                </a:solidFill>
              </a:rPr>
              <a:t>frontend (React/Next.js)</a:t>
            </a:r>
            <a:r>
              <a:rPr lang="fr" sz="1100">
                <a:solidFill>
                  <a:schemeClr val="lt1"/>
                </a:solidFill>
              </a:rPr>
              <a:t> au </a:t>
            </a:r>
            <a:r>
              <a:rPr b="1" lang="fr" sz="1100">
                <a:solidFill>
                  <a:schemeClr val="lt1"/>
                </a:solidFill>
              </a:rPr>
              <a:t>backend (API Routes + Prisma qui communique avec la bdd PostgreSQL Neon)</a:t>
            </a:r>
            <a:r>
              <a:rPr lang="fr" sz="1100">
                <a:solidFill>
                  <a:schemeClr val="lt1"/>
                </a:solidFill>
              </a:rPr>
              <a:t>.</a:t>
            </a:r>
            <a:endParaRPr sz="1100">
              <a:solidFill>
                <a:schemeClr val="lt1"/>
              </a:solidFill>
            </a:endParaRPr>
          </a:p>
        </p:txBody>
      </p:sp>
      <p:sp>
        <p:nvSpPr>
          <p:cNvPr id="623" name="Google Shape;623;p34"/>
          <p:cNvSpPr txBox="1"/>
          <p:nvPr/>
        </p:nvSpPr>
        <p:spPr>
          <a:xfrm>
            <a:off x="4077550" y="435075"/>
            <a:ext cx="2156700" cy="109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   2</a:t>
            </a:r>
            <a:r>
              <a:rPr b="1" lang="fr" sz="1100">
                <a:solidFill>
                  <a:schemeClr val="lt1"/>
                </a:solidFill>
              </a:rPr>
              <a:t>. </a:t>
            </a:r>
            <a:r>
              <a:rPr b="1" lang="fr" sz="1100">
                <a:solidFill>
                  <a:schemeClr val="lt1"/>
                </a:solidFill>
              </a:rPr>
              <a:t>À quoi ça sert ?</a:t>
            </a:r>
            <a:endParaRPr b="1" sz="1100">
              <a:solidFill>
                <a:schemeClr val="lt1"/>
              </a:solidFill>
            </a:endParaRPr>
          </a:p>
          <a:p>
            <a:pPr indent="0" lvl="0" marL="0" rtl="0" algn="just">
              <a:lnSpc>
                <a:spcPct val="115000"/>
              </a:lnSpc>
              <a:spcBef>
                <a:spcPts val="1200"/>
              </a:spcBef>
              <a:spcAft>
                <a:spcPts val="1200"/>
              </a:spcAft>
              <a:buNone/>
            </a:pPr>
            <a:r>
              <a:rPr b="1" lang="fr" sz="1100">
                <a:solidFill>
                  <a:schemeClr val="lt1"/>
                </a:solidFill>
              </a:rPr>
              <a:t>Structurer et sécuriser</a:t>
            </a:r>
            <a:r>
              <a:rPr lang="fr" sz="1100">
                <a:solidFill>
                  <a:schemeClr val="lt1"/>
                </a:solidFill>
              </a:rPr>
              <a:t> les échanges de données : articles, favoris, administration.</a:t>
            </a:r>
            <a:endParaRPr sz="1100">
              <a:solidFill>
                <a:schemeClr val="lt1"/>
              </a:solidFill>
            </a:endParaRPr>
          </a:p>
        </p:txBody>
      </p:sp>
      <p:sp>
        <p:nvSpPr>
          <p:cNvPr id="624" name="Google Shape;624;p34"/>
          <p:cNvSpPr txBox="1"/>
          <p:nvPr/>
        </p:nvSpPr>
        <p:spPr>
          <a:xfrm>
            <a:off x="6377100" y="365775"/>
            <a:ext cx="1925400" cy="1620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   3. Pourquoi ?</a:t>
            </a:r>
            <a:endParaRPr b="1" sz="11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fr" sz="1100">
                <a:solidFill>
                  <a:schemeClr val="lt1"/>
                </a:solidFill>
              </a:rPr>
              <a:t>Séparer frontend/backend</a:t>
            </a:r>
            <a:r>
              <a:rPr lang="fr" sz="1100">
                <a:solidFill>
                  <a:schemeClr val="lt1"/>
                </a:solidFill>
              </a:rPr>
              <a:t>, assurer la </a:t>
            </a:r>
            <a:r>
              <a:rPr b="1" lang="fr" sz="1100">
                <a:solidFill>
                  <a:schemeClr val="lt1"/>
                </a:solidFill>
              </a:rPr>
              <a:t>sécurité</a:t>
            </a:r>
            <a:r>
              <a:rPr lang="fr" sz="1100">
                <a:solidFill>
                  <a:schemeClr val="lt1"/>
                </a:solidFill>
              </a:rPr>
              <a:t>, la </a:t>
            </a:r>
            <a:r>
              <a:rPr b="1" lang="fr" sz="1100">
                <a:solidFill>
                  <a:schemeClr val="lt1"/>
                </a:solidFill>
              </a:rPr>
              <a:t>cohérence</a:t>
            </a:r>
            <a:r>
              <a:rPr lang="fr" sz="1100">
                <a:solidFill>
                  <a:schemeClr val="lt1"/>
                </a:solidFill>
              </a:rPr>
              <a:t> et faciliter la </a:t>
            </a:r>
            <a:r>
              <a:rPr b="1" lang="fr" sz="1100">
                <a:solidFill>
                  <a:schemeClr val="lt1"/>
                </a:solidFill>
              </a:rPr>
              <a:t>maintenance</a:t>
            </a:r>
            <a:r>
              <a:rPr lang="fr" sz="1100">
                <a:solidFill>
                  <a:schemeClr val="lt1"/>
                </a:solidFill>
              </a:rPr>
              <a:t>.</a:t>
            </a:r>
            <a:endParaRPr sz="1100">
              <a:solidFill>
                <a:schemeClr val="lt1"/>
              </a:solidFill>
            </a:endParaRPr>
          </a:p>
          <a:p>
            <a:pPr indent="0" lvl="0" marL="0" rtl="0" algn="just">
              <a:lnSpc>
                <a:spcPct val="115000"/>
              </a:lnSpc>
              <a:spcBef>
                <a:spcPts val="1200"/>
              </a:spcBef>
              <a:spcAft>
                <a:spcPts val="1200"/>
              </a:spcAft>
              <a:buNone/>
            </a:pPr>
            <a:r>
              <a:t/>
            </a:r>
            <a:endParaRPr sz="1000">
              <a:solidFill>
                <a:schemeClr val="lt1"/>
              </a:solidFill>
            </a:endParaRPr>
          </a:p>
        </p:txBody>
      </p:sp>
      <p:pic>
        <p:nvPicPr>
          <p:cNvPr id="625" name="Google Shape;625;p34"/>
          <p:cNvPicPr preferRelativeResize="0"/>
          <p:nvPr/>
        </p:nvPicPr>
        <p:blipFill>
          <a:blip r:embed="rId4">
            <a:alphaModFix/>
          </a:blip>
          <a:stretch>
            <a:fillRect/>
          </a:stretch>
        </p:blipFill>
        <p:spPr>
          <a:xfrm>
            <a:off x="352077" y="2076290"/>
            <a:ext cx="8439850" cy="2469225"/>
          </a:xfrm>
          <a:prstGeom prst="rect">
            <a:avLst/>
          </a:prstGeom>
          <a:noFill/>
          <a:ln cap="flat" cmpd="sng" w="88900">
            <a:solidFill>
              <a:schemeClr val="accent6"/>
            </a:solidFill>
            <a:prstDash val="solid"/>
            <a:miter lim="8000"/>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9" name="Shape 629"/>
        <p:cNvGrpSpPr/>
        <p:nvPr/>
      </p:nvGrpSpPr>
      <p:grpSpPr>
        <a:xfrm>
          <a:off x="0" y="0"/>
          <a:ext cx="0" cy="0"/>
          <a:chOff x="0" y="0"/>
          <a:chExt cx="0" cy="0"/>
        </a:xfrm>
      </p:grpSpPr>
      <p:grpSp>
        <p:nvGrpSpPr>
          <p:cNvPr id="630" name="Google Shape;630;p35"/>
          <p:cNvGrpSpPr/>
          <p:nvPr/>
        </p:nvGrpSpPr>
        <p:grpSpPr>
          <a:xfrm>
            <a:off x="-1282151" y="1323674"/>
            <a:ext cx="2091900" cy="2091900"/>
            <a:chOff x="-1282151" y="1323674"/>
            <a:chExt cx="2091900" cy="2091900"/>
          </a:xfrm>
        </p:grpSpPr>
        <p:sp>
          <p:nvSpPr>
            <p:cNvPr id="631" name="Google Shape;631;p3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32" name="Google Shape;632;p3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33" name="Google Shape;633;p35"/>
          <p:cNvGrpSpPr/>
          <p:nvPr/>
        </p:nvGrpSpPr>
        <p:grpSpPr>
          <a:xfrm>
            <a:off x="8419899" y="-207226"/>
            <a:ext cx="2091900" cy="2091900"/>
            <a:chOff x="-1282151" y="1323674"/>
            <a:chExt cx="2091900" cy="2091900"/>
          </a:xfrm>
        </p:grpSpPr>
        <p:sp>
          <p:nvSpPr>
            <p:cNvPr id="634" name="Google Shape;634;p3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35" name="Google Shape;635;p3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36" name="Google Shape;636;p35"/>
          <p:cNvGrpSpPr/>
          <p:nvPr/>
        </p:nvGrpSpPr>
        <p:grpSpPr>
          <a:xfrm rot="1901110">
            <a:off x="8682253" y="4361747"/>
            <a:ext cx="1567179" cy="1567179"/>
            <a:chOff x="-1282151" y="1323674"/>
            <a:chExt cx="2091900" cy="2091900"/>
          </a:xfrm>
        </p:grpSpPr>
        <p:sp>
          <p:nvSpPr>
            <p:cNvPr id="637" name="Google Shape;637;p35"/>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638" name="Google Shape;638;p35"/>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639" name="Google Shape;639;p35"/>
          <p:cNvGrpSpPr/>
          <p:nvPr/>
        </p:nvGrpSpPr>
        <p:grpSpPr>
          <a:xfrm>
            <a:off x="292426" y="958261"/>
            <a:ext cx="517327" cy="517327"/>
            <a:chOff x="-1282151" y="1323674"/>
            <a:chExt cx="2091900" cy="2091900"/>
          </a:xfrm>
        </p:grpSpPr>
        <p:sp>
          <p:nvSpPr>
            <p:cNvPr id="640" name="Google Shape;640;p35"/>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641" name="Google Shape;641;p35"/>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642" name="Google Shape;642;p35"/>
          <p:cNvGrpSpPr/>
          <p:nvPr/>
        </p:nvGrpSpPr>
        <p:grpSpPr>
          <a:xfrm>
            <a:off x="-586198" y="149818"/>
            <a:ext cx="878598" cy="878598"/>
            <a:chOff x="-1282151" y="1323674"/>
            <a:chExt cx="2091900" cy="2091900"/>
          </a:xfrm>
        </p:grpSpPr>
        <p:sp>
          <p:nvSpPr>
            <p:cNvPr id="643" name="Google Shape;643;p35"/>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644" name="Google Shape;644;p35"/>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645" name="Google Shape;645;p35"/>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646" name="Google Shape;646;p35"/>
          <p:cNvSpPr txBox="1"/>
          <p:nvPr/>
        </p:nvSpPr>
        <p:spPr>
          <a:xfrm>
            <a:off x="74950" y="21239"/>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API (exemples) | CRUD des articles/[slug]</a:t>
            </a:r>
            <a:endParaRPr sz="2900">
              <a:solidFill>
                <a:srgbClr val="B7B7B7"/>
              </a:solidFill>
              <a:latin typeface="Work Sans Light"/>
              <a:ea typeface="Work Sans Light"/>
              <a:cs typeface="Work Sans Light"/>
              <a:sym typeface="Work Sans Light"/>
            </a:endParaRPr>
          </a:p>
        </p:txBody>
      </p:sp>
      <p:pic>
        <p:nvPicPr>
          <p:cNvPr id="647" name="Google Shape;647;p35" title="POST_FrontEnd_api_articles.png"/>
          <p:cNvPicPr preferRelativeResize="0"/>
          <p:nvPr/>
        </p:nvPicPr>
        <p:blipFill rotWithShape="1">
          <a:blip r:embed="rId4">
            <a:alphaModFix/>
          </a:blip>
          <a:srcRect b="0" l="3799" r="0" t="0"/>
          <a:stretch/>
        </p:blipFill>
        <p:spPr>
          <a:xfrm>
            <a:off x="74938" y="578300"/>
            <a:ext cx="4202601" cy="1921918"/>
          </a:xfrm>
          <a:prstGeom prst="rect">
            <a:avLst/>
          </a:prstGeom>
          <a:noFill/>
          <a:ln cap="flat" cmpd="sng" w="38100">
            <a:solidFill>
              <a:schemeClr val="accent5"/>
            </a:solidFill>
            <a:prstDash val="solid"/>
            <a:round/>
            <a:headEnd len="sm" w="sm" type="none"/>
            <a:tailEnd len="sm" w="sm" type="none"/>
          </a:ln>
        </p:spPr>
      </p:pic>
      <p:pic>
        <p:nvPicPr>
          <p:cNvPr id="648" name="Google Shape;648;p35" title="GET_FrontEnd_api_articles_slug.png"/>
          <p:cNvPicPr preferRelativeResize="0"/>
          <p:nvPr/>
        </p:nvPicPr>
        <p:blipFill rotWithShape="1">
          <a:blip r:embed="rId5">
            <a:alphaModFix/>
          </a:blip>
          <a:srcRect b="0" l="6349" r="0" t="0"/>
          <a:stretch/>
        </p:blipFill>
        <p:spPr>
          <a:xfrm>
            <a:off x="4518083" y="574563"/>
            <a:ext cx="4205766" cy="1284725"/>
          </a:xfrm>
          <a:prstGeom prst="rect">
            <a:avLst/>
          </a:prstGeom>
          <a:noFill/>
          <a:ln cap="flat" cmpd="sng" w="38100">
            <a:solidFill>
              <a:schemeClr val="accent5"/>
            </a:solidFill>
            <a:prstDash val="solid"/>
            <a:round/>
            <a:headEnd len="sm" w="sm" type="none"/>
            <a:tailEnd len="sm" w="sm" type="none"/>
          </a:ln>
        </p:spPr>
      </p:pic>
      <p:pic>
        <p:nvPicPr>
          <p:cNvPr id="649" name="Google Shape;649;p35" title="PUT_FrontEnd_api_articles_slug.png"/>
          <p:cNvPicPr preferRelativeResize="0"/>
          <p:nvPr/>
        </p:nvPicPr>
        <p:blipFill rotWithShape="1">
          <a:blip r:embed="rId6">
            <a:alphaModFix/>
          </a:blip>
          <a:srcRect b="7740" l="5882" r="0" t="0"/>
          <a:stretch/>
        </p:blipFill>
        <p:spPr>
          <a:xfrm>
            <a:off x="5197413" y="2453862"/>
            <a:ext cx="3901826" cy="1765625"/>
          </a:xfrm>
          <a:prstGeom prst="rect">
            <a:avLst/>
          </a:prstGeom>
          <a:noFill/>
          <a:ln cap="flat" cmpd="sng" w="38100">
            <a:solidFill>
              <a:schemeClr val="accent5"/>
            </a:solidFill>
            <a:prstDash val="solid"/>
            <a:round/>
            <a:headEnd len="sm" w="sm" type="none"/>
            <a:tailEnd len="sm" w="sm" type="none"/>
          </a:ln>
        </p:spPr>
      </p:pic>
      <p:pic>
        <p:nvPicPr>
          <p:cNvPr id="650" name="Google Shape;650;p35" title="DELETE_FrontEnd_api_articles_slug.png"/>
          <p:cNvPicPr preferRelativeResize="0"/>
          <p:nvPr/>
        </p:nvPicPr>
        <p:blipFill rotWithShape="1">
          <a:blip r:embed="rId7">
            <a:alphaModFix/>
          </a:blip>
          <a:srcRect b="0" l="8206" r="0" t="0"/>
          <a:stretch/>
        </p:blipFill>
        <p:spPr>
          <a:xfrm>
            <a:off x="1175775" y="3068200"/>
            <a:ext cx="3655624" cy="1535825"/>
          </a:xfrm>
          <a:prstGeom prst="rect">
            <a:avLst/>
          </a:prstGeom>
          <a:noFill/>
          <a:ln cap="flat" cmpd="sng" w="38100">
            <a:solidFill>
              <a:schemeClr val="accent5"/>
            </a:solidFill>
            <a:prstDash val="solid"/>
            <a:round/>
            <a:headEnd len="sm" w="sm" type="none"/>
            <a:tailEnd len="sm" w="sm" type="none"/>
          </a:ln>
        </p:spPr>
      </p:pic>
      <p:sp>
        <p:nvSpPr>
          <p:cNvPr id="651" name="Google Shape;651;p35"/>
          <p:cNvSpPr txBox="1"/>
          <p:nvPr/>
        </p:nvSpPr>
        <p:spPr>
          <a:xfrm>
            <a:off x="809750" y="2541525"/>
            <a:ext cx="411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900">
                <a:solidFill>
                  <a:schemeClr val="lt1"/>
                </a:solidFill>
              </a:rPr>
              <a:t>1. </a:t>
            </a:r>
            <a:r>
              <a:rPr b="1" lang="fr" sz="900">
                <a:solidFill>
                  <a:schemeClr val="lt1"/>
                </a:solidFill>
              </a:rPr>
              <a:t>Explication :</a:t>
            </a:r>
            <a:r>
              <a:rPr lang="fr" sz="900">
                <a:solidFill>
                  <a:schemeClr val="lt1"/>
                </a:solidFill>
              </a:rPr>
              <a:t> Vérification du token admin, Prisma crée un nouvel article en base avec les données requises.</a:t>
            </a:r>
            <a:endParaRPr sz="900">
              <a:solidFill>
                <a:schemeClr val="lt1"/>
              </a:solidFill>
            </a:endParaRPr>
          </a:p>
        </p:txBody>
      </p:sp>
      <p:sp>
        <p:nvSpPr>
          <p:cNvPr id="652" name="Google Shape;652;p35"/>
          <p:cNvSpPr txBox="1"/>
          <p:nvPr/>
        </p:nvSpPr>
        <p:spPr>
          <a:xfrm>
            <a:off x="4518075" y="1919750"/>
            <a:ext cx="45516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900">
                <a:solidFill>
                  <a:schemeClr val="lt1"/>
                </a:solidFill>
              </a:rPr>
              <a:t>2</a:t>
            </a:r>
            <a:r>
              <a:rPr b="1" lang="fr" sz="900">
                <a:solidFill>
                  <a:schemeClr val="lt1"/>
                </a:solidFill>
              </a:rPr>
              <a:t>. Explication :</a:t>
            </a:r>
            <a:r>
              <a:rPr lang="fr" sz="900">
                <a:solidFill>
                  <a:schemeClr val="lt1"/>
                </a:solidFill>
              </a:rPr>
              <a:t> </a:t>
            </a:r>
            <a:r>
              <a:rPr lang="fr" sz="1000">
                <a:solidFill>
                  <a:srgbClr val="616161"/>
                </a:solidFill>
              </a:rPr>
              <a:t> </a:t>
            </a:r>
            <a:r>
              <a:rPr lang="fr" sz="900">
                <a:solidFill>
                  <a:schemeClr val="lt1"/>
                </a:solidFill>
              </a:rPr>
              <a:t>Prisma récupère l'article dont le slug correspond, uniquement si son statut est 'publié'. Retourne l'article avec les blocs de contenu, paragraphes et catégorie.</a:t>
            </a:r>
            <a:endParaRPr sz="900">
              <a:solidFill>
                <a:schemeClr val="lt1"/>
              </a:solidFill>
            </a:endParaRPr>
          </a:p>
        </p:txBody>
      </p:sp>
      <p:sp>
        <p:nvSpPr>
          <p:cNvPr id="653" name="Google Shape;653;p35"/>
          <p:cNvSpPr txBox="1"/>
          <p:nvPr/>
        </p:nvSpPr>
        <p:spPr>
          <a:xfrm>
            <a:off x="5558500" y="4260725"/>
            <a:ext cx="3330000" cy="5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900">
                <a:solidFill>
                  <a:schemeClr val="lt1"/>
                </a:solidFill>
              </a:rPr>
              <a:t>3</a:t>
            </a:r>
            <a:r>
              <a:rPr b="1" lang="fr" sz="900">
                <a:solidFill>
                  <a:schemeClr val="lt1"/>
                </a:solidFill>
              </a:rPr>
              <a:t>. Explication :</a:t>
            </a:r>
            <a:r>
              <a:rPr lang="fr" sz="900">
                <a:solidFill>
                  <a:schemeClr val="lt1"/>
                </a:solidFill>
              </a:rPr>
              <a:t> </a:t>
            </a:r>
            <a:r>
              <a:rPr lang="fr" sz="900">
                <a:solidFill>
                  <a:schemeClr val="lt1"/>
                </a:solidFill>
              </a:rPr>
              <a:t>Vérification du token admin, puis mise à jour de l'article filtré, description, contenu, image, blocs, paragraphes, etc.) via Prisma.</a:t>
            </a:r>
            <a:endParaRPr sz="900">
              <a:solidFill>
                <a:schemeClr val="lt1"/>
              </a:solidFill>
            </a:endParaRPr>
          </a:p>
        </p:txBody>
      </p:sp>
      <p:sp>
        <p:nvSpPr>
          <p:cNvPr id="654" name="Google Shape;654;p35"/>
          <p:cNvSpPr txBox="1"/>
          <p:nvPr/>
        </p:nvSpPr>
        <p:spPr>
          <a:xfrm>
            <a:off x="163450" y="3360700"/>
            <a:ext cx="1019700" cy="12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900">
                <a:solidFill>
                  <a:schemeClr val="lt1"/>
                </a:solidFill>
              </a:rPr>
              <a:t>4</a:t>
            </a:r>
            <a:r>
              <a:rPr b="1" lang="fr" sz="900">
                <a:solidFill>
                  <a:schemeClr val="lt1"/>
                </a:solidFill>
              </a:rPr>
              <a:t>. Explication :</a:t>
            </a:r>
            <a:r>
              <a:rPr lang="fr" sz="900">
                <a:solidFill>
                  <a:schemeClr val="lt1"/>
                </a:solidFill>
              </a:rPr>
              <a:t> </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lang="fr" sz="900">
                <a:solidFill>
                  <a:schemeClr val="lt1"/>
                </a:solidFill>
              </a:rPr>
              <a:t>Le serveur vérifie le rôle admin, puis supprime l'article avec Prisma</a:t>
            </a:r>
            <a:endParaRPr sz="9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8" name="Shape 658"/>
        <p:cNvGrpSpPr/>
        <p:nvPr/>
      </p:nvGrpSpPr>
      <p:grpSpPr>
        <a:xfrm>
          <a:off x="0" y="0"/>
          <a:ext cx="0" cy="0"/>
          <a:chOff x="0" y="0"/>
          <a:chExt cx="0" cy="0"/>
        </a:xfrm>
      </p:grpSpPr>
      <p:grpSp>
        <p:nvGrpSpPr>
          <p:cNvPr id="659" name="Google Shape;659;p36"/>
          <p:cNvGrpSpPr/>
          <p:nvPr/>
        </p:nvGrpSpPr>
        <p:grpSpPr>
          <a:xfrm>
            <a:off x="-1282151" y="1323674"/>
            <a:ext cx="2091900" cy="2091900"/>
            <a:chOff x="-1282151" y="1323674"/>
            <a:chExt cx="2091900" cy="2091900"/>
          </a:xfrm>
        </p:grpSpPr>
        <p:sp>
          <p:nvSpPr>
            <p:cNvPr id="660" name="Google Shape;660;p3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61" name="Google Shape;661;p3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62" name="Google Shape;662;p36"/>
          <p:cNvGrpSpPr/>
          <p:nvPr/>
        </p:nvGrpSpPr>
        <p:grpSpPr>
          <a:xfrm>
            <a:off x="8419899" y="-207226"/>
            <a:ext cx="2091900" cy="2091900"/>
            <a:chOff x="-1282151" y="1323674"/>
            <a:chExt cx="2091900" cy="2091900"/>
          </a:xfrm>
        </p:grpSpPr>
        <p:sp>
          <p:nvSpPr>
            <p:cNvPr id="663" name="Google Shape;663;p3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64" name="Google Shape;664;p3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65" name="Google Shape;665;p36"/>
          <p:cNvGrpSpPr/>
          <p:nvPr/>
        </p:nvGrpSpPr>
        <p:grpSpPr>
          <a:xfrm rot="1901110">
            <a:off x="8682253" y="4361747"/>
            <a:ext cx="1567179" cy="1567179"/>
            <a:chOff x="-1282151" y="1323674"/>
            <a:chExt cx="2091900" cy="2091900"/>
          </a:xfrm>
        </p:grpSpPr>
        <p:sp>
          <p:nvSpPr>
            <p:cNvPr id="666" name="Google Shape;666;p36"/>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667" name="Google Shape;667;p36"/>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668" name="Google Shape;668;p36"/>
          <p:cNvGrpSpPr/>
          <p:nvPr/>
        </p:nvGrpSpPr>
        <p:grpSpPr>
          <a:xfrm>
            <a:off x="292426" y="958261"/>
            <a:ext cx="517327" cy="517327"/>
            <a:chOff x="-1282151" y="1323674"/>
            <a:chExt cx="2091900" cy="2091900"/>
          </a:xfrm>
        </p:grpSpPr>
        <p:sp>
          <p:nvSpPr>
            <p:cNvPr id="669" name="Google Shape;669;p36"/>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670" name="Google Shape;670;p36"/>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671" name="Google Shape;671;p36"/>
          <p:cNvGrpSpPr/>
          <p:nvPr/>
        </p:nvGrpSpPr>
        <p:grpSpPr>
          <a:xfrm>
            <a:off x="-586198" y="149818"/>
            <a:ext cx="878598" cy="878598"/>
            <a:chOff x="-1282151" y="1323674"/>
            <a:chExt cx="2091900" cy="2091900"/>
          </a:xfrm>
        </p:grpSpPr>
        <p:sp>
          <p:nvSpPr>
            <p:cNvPr id="672" name="Google Shape;672;p36"/>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673" name="Google Shape;673;p36"/>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674" name="Google Shape;674;p36"/>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675" name="Google Shape;675;p36"/>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Démo en live | Créer &amp; modifier un article </a:t>
            </a:r>
            <a:endParaRPr sz="2900">
              <a:solidFill>
                <a:srgbClr val="B7B7B7"/>
              </a:solidFill>
              <a:latin typeface="Work Sans Light"/>
              <a:ea typeface="Work Sans Light"/>
              <a:cs typeface="Work Sans Light"/>
              <a:sym typeface="Work Sans Light"/>
            </a:endParaRPr>
          </a:p>
        </p:txBody>
      </p:sp>
      <p:sp>
        <p:nvSpPr>
          <p:cNvPr id="676" name="Google Shape;676;p36"/>
          <p:cNvSpPr txBox="1"/>
          <p:nvPr/>
        </p:nvSpPr>
        <p:spPr>
          <a:xfrm>
            <a:off x="74952" y="4649350"/>
            <a:ext cx="267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solidFill>
                  <a:schemeClr val="lt1"/>
                </a:solidFill>
                <a:latin typeface="Work Sans Light"/>
                <a:ea typeface="Work Sans Light"/>
                <a:cs typeface="Work Sans Light"/>
                <a:sym typeface="Work Sans Light"/>
              </a:rPr>
              <a:t>admin/dashboard</a:t>
            </a:r>
            <a:endParaRPr sz="1700">
              <a:solidFill>
                <a:schemeClr val="lt1"/>
              </a:solidFill>
            </a:endParaRPr>
          </a:p>
        </p:txBody>
      </p:sp>
      <p:pic>
        <p:nvPicPr>
          <p:cNvPr id="677" name="Google Shape;677;p36" title="modifier-article-créer.png"/>
          <p:cNvPicPr preferRelativeResize="0"/>
          <p:nvPr/>
        </p:nvPicPr>
        <p:blipFill>
          <a:blip r:embed="rId4">
            <a:alphaModFix/>
          </a:blip>
          <a:stretch>
            <a:fillRect/>
          </a:stretch>
        </p:blipFill>
        <p:spPr>
          <a:xfrm>
            <a:off x="1732600" y="874675"/>
            <a:ext cx="5074201" cy="37100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1" name="Shape 681"/>
        <p:cNvGrpSpPr/>
        <p:nvPr/>
      </p:nvGrpSpPr>
      <p:grpSpPr>
        <a:xfrm>
          <a:off x="0" y="0"/>
          <a:ext cx="0" cy="0"/>
          <a:chOff x="0" y="0"/>
          <a:chExt cx="0" cy="0"/>
        </a:xfrm>
      </p:grpSpPr>
      <p:grpSp>
        <p:nvGrpSpPr>
          <p:cNvPr id="682" name="Google Shape;682;p37"/>
          <p:cNvGrpSpPr/>
          <p:nvPr/>
        </p:nvGrpSpPr>
        <p:grpSpPr>
          <a:xfrm>
            <a:off x="-1282151" y="1323674"/>
            <a:ext cx="2091900" cy="2091900"/>
            <a:chOff x="-1282151" y="1323674"/>
            <a:chExt cx="2091900" cy="2091900"/>
          </a:xfrm>
        </p:grpSpPr>
        <p:sp>
          <p:nvSpPr>
            <p:cNvPr id="683" name="Google Shape;683;p3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84" name="Google Shape;684;p3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85" name="Google Shape;685;p37"/>
          <p:cNvGrpSpPr/>
          <p:nvPr/>
        </p:nvGrpSpPr>
        <p:grpSpPr>
          <a:xfrm>
            <a:off x="8419899" y="-207226"/>
            <a:ext cx="2091900" cy="2091900"/>
            <a:chOff x="-1282151" y="1323674"/>
            <a:chExt cx="2091900" cy="2091900"/>
          </a:xfrm>
        </p:grpSpPr>
        <p:sp>
          <p:nvSpPr>
            <p:cNvPr id="686" name="Google Shape;686;p3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87" name="Google Shape;687;p3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88" name="Google Shape;688;p37"/>
          <p:cNvGrpSpPr/>
          <p:nvPr/>
        </p:nvGrpSpPr>
        <p:grpSpPr>
          <a:xfrm rot="1901110">
            <a:off x="8682253" y="4361747"/>
            <a:ext cx="1567179" cy="1567179"/>
            <a:chOff x="-1282151" y="1323674"/>
            <a:chExt cx="2091900" cy="2091900"/>
          </a:xfrm>
        </p:grpSpPr>
        <p:sp>
          <p:nvSpPr>
            <p:cNvPr id="689" name="Google Shape;689;p37"/>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690" name="Google Shape;690;p37"/>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691" name="Google Shape;691;p37"/>
          <p:cNvGrpSpPr/>
          <p:nvPr/>
        </p:nvGrpSpPr>
        <p:grpSpPr>
          <a:xfrm>
            <a:off x="292426" y="958261"/>
            <a:ext cx="517327" cy="517327"/>
            <a:chOff x="-1282151" y="1323674"/>
            <a:chExt cx="2091900" cy="2091900"/>
          </a:xfrm>
        </p:grpSpPr>
        <p:sp>
          <p:nvSpPr>
            <p:cNvPr id="692" name="Google Shape;692;p37"/>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693" name="Google Shape;693;p37"/>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694" name="Google Shape;694;p37"/>
          <p:cNvGrpSpPr/>
          <p:nvPr/>
        </p:nvGrpSpPr>
        <p:grpSpPr>
          <a:xfrm>
            <a:off x="-586198" y="149818"/>
            <a:ext cx="878598" cy="878598"/>
            <a:chOff x="-1282151" y="1323674"/>
            <a:chExt cx="2091900" cy="2091900"/>
          </a:xfrm>
        </p:grpSpPr>
        <p:sp>
          <p:nvSpPr>
            <p:cNvPr id="695" name="Google Shape;695;p37"/>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696" name="Google Shape;696;p37"/>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697" name="Google Shape;697;p37"/>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698" name="Google Shape;698;p37"/>
          <p:cNvSpPr txBox="1"/>
          <p:nvPr/>
        </p:nvSpPr>
        <p:spPr>
          <a:xfrm>
            <a:off x="230850" y="16675"/>
            <a:ext cx="8710200" cy="51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Authentification &amp; Sécurité</a:t>
            </a:r>
            <a:endParaRPr sz="2900">
              <a:solidFill>
                <a:srgbClr val="B7B7B7"/>
              </a:solidFill>
              <a:latin typeface="Work Sans Light"/>
              <a:ea typeface="Work Sans Light"/>
              <a:cs typeface="Work Sans Light"/>
              <a:sym typeface="Work Sans Light"/>
            </a:endParaRPr>
          </a:p>
        </p:txBody>
      </p:sp>
      <p:pic>
        <p:nvPicPr>
          <p:cNvPr id="699" name="Google Shape;699;p37"/>
          <p:cNvPicPr preferRelativeResize="0"/>
          <p:nvPr/>
        </p:nvPicPr>
        <p:blipFill rotWithShape="1">
          <a:blip r:embed="rId4">
            <a:alphaModFix/>
          </a:blip>
          <a:srcRect b="0" l="10168" r="0" t="0"/>
          <a:stretch/>
        </p:blipFill>
        <p:spPr>
          <a:xfrm>
            <a:off x="99250" y="805625"/>
            <a:ext cx="2429966" cy="822600"/>
          </a:xfrm>
          <a:prstGeom prst="rect">
            <a:avLst/>
          </a:prstGeom>
          <a:noFill/>
          <a:ln cap="flat" cmpd="sng" w="38100">
            <a:solidFill>
              <a:schemeClr val="accent5"/>
            </a:solidFill>
            <a:prstDash val="solid"/>
            <a:round/>
            <a:headEnd len="sm" w="sm" type="none"/>
            <a:tailEnd len="sm" w="sm" type="none"/>
          </a:ln>
        </p:spPr>
      </p:pic>
      <p:pic>
        <p:nvPicPr>
          <p:cNvPr id="700" name="Google Shape;700;p37"/>
          <p:cNvPicPr preferRelativeResize="0"/>
          <p:nvPr/>
        </p:nvPicPr>
        <p:blipFill rotWithShape="1">
          <a:blip r:embed="rId5">
            <a:alphaModFix/>
          </a:blip>
          <a:srcRect b="0" l="8991" r="0" t="0"/>
          <a:stretch/>
        </p:blipFill>
        <p:spPr>
          <a:xfrm>
            <a:off x="2529225" y="534175"/>
            <a:ext cx="2242025" cy="1904875"/>
          </a:xfrm>
          <a:prstGeom prst="rect">
            <a:avLst/>
          </a:prstGeom>
          <a:noFill/>
          <a:ln cap="flat" cmpd="sng" w="38100">
            <a:solidFill>
              <a:schemeClr val="accent5"/>
            </a:solidFill>
            <a:prstDash val="solid"/>
            <a:round/>
            <a:headEnd len="sm" w="sm" type="none"/>
            <a:tailEnd len="sm" w="sm" type="none"/>
          </a:ln>
        </p:spPr>
      </p:pic>
      <p:pic>
        <p:nvPicPr>
          <p:cNvPr id="701" name="Google Shape;701;p37"/>
          <p:cNvPicPr preferRelativeResize="0"/>
          <p:nvPr/>
        </p:nvPicPr>
        <p:blipFill>
          <a:blip r:embed="rId6">
            <a:alphaModFix/>
          </a:blip>
          <a:stretch>
            <a:fillRect/>
          </a:stretch>
        </p:blipFill>
        <p:spPr>
          <a:xfrm>
            <a:off x="145198" y="2173311"/>
            <a:ext cx="3522875" cy="1548900"/>
          </a:xfrm>
          <a:prstGeom prst="rect">
            <a:avLst/>
          </a:prstGeom>
          <a:noFill/>
          <a:ln cap="flat" cmpd="sng" w="38100">
            <a:solidFill>
              <a:schemeClr val="accent5"/>
            </a:solidFill>
            <a:prstDash val="solid"/>
            <a:round/>
            <a:headEnd len="sm" w="sm" type="none"/>
            <a:tailEnd len="sm" w="sm" type="none"/>
          </a:ln>
        </p:spPr>
      </p:pic>
      <p:cxnSp>
        <p:nvCxnSpPr>
          <p:cNvPr id="702" name="Google Shape;702;p37"/>
          <p:cNvCxnSpPr/>
          <p:nvPr/>
        </p:nvCxnSpPr>
        <p:spPr>
          <a:xfrm flipH="1">
            <a:off x="4016575" y="621825"/>
            <a:ext cx="1437300" cy="4332600"/>
          </a:xfrm>
          <a:prstGeom prst="straightConnector1">
            <a:avLst/>
          </a:prstGeom>
          <a:noFill/>
          <a:ln cap="flat" cmpd="sng" w="28575">
            <a:solidFill>
              <a:schemeClr val="accent4"/>
            </a:solidFill>
            <a:prstDash val="solid"/>
            <a:round/>
            <a:headEnd len="med" w="med" type="diamond"/>
            <a:tailEnd len="med" w="med" type="diamond"/>
          </a:ln>
        </p:spPr>
      </p:cxnSp>
      <p:pic>
        <p:nvPicPr>
          <p:cNvPr id="703" name="Google Shape;703;p37"/>
          <p:cNvPicPr preferRelativeResize="0"/>
          <p:nvPr/>
        </p:nvPicPr>
        <p:blipFill rotWithShape="1">
          <a:blip r:embed="rId7">
            <a:alphaModFix/>
          </a:blip>
          <a:srcRect b="5428" l="0" r="0" t="0"/>
          <a:stretch/>
        </p:blipFill>
        <p:spPr>
          <a:xfrm>
            <a:off x="6228225" y="442475"/>
            <a:ext cx="2707883" cy="1548900"/>
          </a:xfrm>
          <a:prstGeom prst="rect">
            <a:avLst/>
          </a:prstGeom>
          <a:noFill/>
          <a:ln cap="flat" cmpd="sng" w="38100">
            <a:solidFill>
              <a:schemeClr val="accent6"/>
            </a:solidFill>
            <a:prstDash val="solid"/>
            <a:round/>
            <a:headEnd len="sm" w="sm" type="none"/>
            <a:tailEnd len="sm" w="sm" type="none"/>
          </a:ln>
        </p:spPr>
      </p:pic>
      <p:pic>
        <p:nvPicPr>
          <p:cNvPr id="704" name="Google Shape;704;p37"/>
          <p:cNvPicPr preferRelativeResize="0"/>
          <p:nvPr/>
        </p:nvPicPr>
        <p:blipFill rotWithShape="1">
          <a:blip r:embed="rId8">
            <a:alphaModFix/>
          </a:blip>
          <a:srcRect b="6226" l="0" r="0" t="0"/>
          <a:stretch/>
        </p:blipFill>
        <p:spPr>
          <a:xfrm>
            <a:off x="5720220" y="1884663"/>
            <a:ext cx="2557668" cy="1150313"/>
          </a:xfrm>
          <a:prstGeom prst="rect">
            <a:avLst/>
          </a:prstGeom>
          <a:noFill/>
          <a:ln cap="flat" cmpd="sng" w="38100">
            <a:solidFill>
              <a:schemeClr val="accent6"/>
            </a:solidFill>
            <a:prstDash val="solid"/>
            <a:round/>
            <a:headEnd len="sm" w="sm" type="none"/>
            <a:tailEnd len="sm" w="sm" type="none"/>
          </a:ln>
        </p:spPr>
      </p:pic>
      <p:pic>
        <p:nvPicPr>
          <p:cNvPr id="705" name="Google Shape;705;p37"/>
          <p:cNvPicPr preferRelativeResize="0"/>
          <p:nvPr/>
        </p:nvPicPr>
        <p:blipFill>
          <a:blip r:embed="rId9">
            <a:alphaModFix/>
          </a:blip>
          <a:stretch>
            <a:fillRect/>
          </a:stretch>
        </p:blipFill>
        <p:spPr>
          <a:xfrm>
            <a:off x="6868037" y="2899600"/>
            <a:ext cx="2156750" cy="822609"/>
          </a:xfrm>
          <a:prstGeom prst="rect">
            <a:avLst/>
          </a:prstGeom>
          <a:noFill/>
          <a:ln cap="flat" cmpd="sng" w="38100">
            <a:solidFill>
              <a:schemeClr val="accent6"/>
            </a:solidFill>
            <a:prstDash val="solid"/>
            <a:round/>
            <a:headEnd len="sm" w="sm" type="none"/>
            <a:tailEnd len="sm" w="sm" type="none"/>
          </a:ln>
        </p:spPr>
      </p:pic>
      <p:pic>
        <p:nvPicPr>
          <p:cNvPr id="706" name="Google Shape;706;p37"/>
          <p:cNvPicPr preferRelativeResize="0"/>
          <p:nvPr/>
        </p:nvPicPr>
        <p:blipFill>
          <a:blip r:embed="rId10">
            <a:alphaModFix/>
          </a:blip>
          <a:stretch>
            <a:fillRect/>
          </a:stretch>
        </p:blipFill>
        <p:spPr>
          <a:xfrm>
            <a:off x="1274700" y="3336076"/>
            <a:ext cx="2557651" cy="1618359"/>
          </a:xfrm>
          <a:prstGeom prst="rect">
            <a:avLst/>
          </a:prstGeom>
          <a:noFill/>
          <a:ln cap="flat" cmpd="sng" w="38100">
            <a:solidFill>
              <a:schemeClr val="accent5"/>
            </a:solidFill>
            <a:prstDash val="solid"/>
            <a:round/>
            <a:headEnd len="sm" w="sm" type="none"/>
            <a:tailEnd len="sm" w="sm" type="none"/>
          </a:ln>
        </p:spPr>
      </p:pic>
      <p:pic>
        <p:nvPicPr>
          <p:cNvPr id="707" name="Google Shape;707;p37"/>
          <p:cNvPicPr preferRelativeResize="0"/>
          <p:nvPr/>
        </p:nvPicPr>
        <p:blipFill>
          <a:blip r:embed="rId11">
            <a:alphaModFix/>
          </a:blip>
          <a:stretch>
            <a:fillRect/>
          </a:stretch>
        </p:blipFill>
        <p:spPr>
          <a:xfrm>
            <a:off x="4884651" y="3504300"/>
            <a:ext cx="4051451" cy="1123805"/>
          </a:xfrm>
          <a:prstGeom prst="rect">
            <a:avLst/>
          </a:prstGeom>
          <a:noFill/>
          <a:ln cap="flat" cmpd="sng" w="38100">
            <a:solidFill>
              <a:schemeClr val="accent6"/>
            </a:solidFill>
            <a:prstDash val="solid"/>
            <a:round/>
            <a:headEnd len="sm" w="sm" type="none"/>
            <a:tailEnd len="sm" w="sm" type="none"/>
          </a:ln>
        </p:spPr>
      </p:pic>
      <p:sp>
        <p:nvSpPr>
          <p:cNvPr id="708" name="Google Shape;708;p37"/>
          <p:cNvSpPr/>
          <p:nvPr/>
        </p:nvSpPr>
        <p:spPr>
          <a:xfrm>
            <a:off x="1965975" y="989025"/>
            <a:ext cx="351000" cy="338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09" name="Google Shape;709;p37"/>
          <p:cNvSpPr txBox="1"/>
          <p:nvPr/>
        </p:nvSpPr>
        <p:spPr>
          <a:xfrm>
            <a:off x="1991999" y="958252"/>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lt1"/>
                </a:solidFill>
              </a:rPr>
              <a:t>1</a:t>
            </a:r>
            <a:endParaRPr b="1">
              <a:solidFill>
                <a:schemeClr val="lt1"/>
              </a:solidFill>
            </a:endParaRPr>
          </a:p>
        </p:txBody>
      </p:sp>
      <p:sp>
        <p:nvSpPr>
          <p:cNvPr id="710" name="Google Shape;710;p37"/>
          <p:cNvSpPr/>
          <p:nvPr/>
        </p:nvSpPr>
        <p:spPr>
          <a:xfrm>
            <a:off x="4281500" y="669400"/>
            <a:ext cx="351000" cy="338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11" name="Google Shape;711;p37"/>
          <p:cNvSpPr txBox="1"/>
          <p:nvPr/>
        </p:nvSpPr>
        <p:spPr>
          <a:xfrm>
            <a:off x="4307524" y="638627"/>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lt1"/>
                </a:solidFill>
              </a:rPr>
              <a:t>2</a:t>
            </a:r>
            <a:endParaRPr b="1">
              <a:solidFill>
                <a:schemeClr val="lt1"/>
              </a:solidFill>
            </a:endParaRPr>
          </a:p>
        </p:txBody>
      </p:sp>
      <p:sp>
        <p:nvSpPr>
          <p:cNvPr id="712" name="Google Shape;712;p37"/>
          <p:cNvSpPr/>
          <p:nvPr/>
        </p:nvSpPr>
        <p:spPr>
          <a:xfrm>
            <a:off x="2601275" y="2402425"/>
            <a:ext cx="351000" cy="338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13" name="Google Shape;713;p37"/>
          <p:cNvSpPr txBox="1"/>
          <p:nvPr/>
        </p:nvSpPr>
        <p:spPr>
          <a:xfrm>
            <a:off x="2627299" y="2371652"/>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lt1"/>
                </a:solidFill>
              </a:rPr>
              <a:t>3</a:t>
            </a:r>
            <a:endParaRPr b="1">
              <a:solidFill>
                <a:schemeClr val="lt1"/>
              </a:solidFill>
            </a:endParaRPr>
          </a:p>
        </p:txBody>
      </p:sp>
      <p:sp>
        <p:nvSpPr>
          <p:cNvPr id="714" name="Google Shape;714;p37"/>
          <p:cNvSpPr/>
          <p:nvPr/>
        </p:nvSpPr>
        <p:spPr>
          <a:xfrm>
            <a:off x="713450" y="4585000"/>
            <a:ext cx="351000" cy="338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15" name="Google Shape;715;p37"/>
          <p:cNvSpPr txBox="1"/>
          <p:nvPr/>
        </p:nvSpPr>
        <p:spPr>
          <a:xfrm>
            <a:off x="739474" y="4554227"/>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lt1"/>
                </a:solidFill>
              </a:rPr>
              <a:t>4</a:t>
            </a:r>
            <a:endParaRPr b="1">
              <a:solidFill>
                <a:schemeClr val="lt1"/>
              </a:solidFill>
            </a:endParaRPr>
          </a:p>
        </p:txBody>
      </p:sp>
      <p:sp>
        <p:nvSpPr>
          <p:cNvPr id="716" name="Google Shape;716;p37"/>
          <p:cNvSpPr/>
          <p:nvPr/>
        </p:nvSpPr>
        <p:spPr>
          <a:xfrm>
            <a:off x="6302850" y="1040113"/>
            <a:ext cx="351000" cy="338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17" name="Google Shape;717;p37"/>
          <p:cNvSpPr txBox="1"/>
          <p:nvPr/>
        </p:nvSpPr>
        <p:spPr>
          <a:xfrm>
            <a:off x="6341999" y="1009327"/>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1"/>
                </a:solidFill>
              </a:rPr>
              <a:t>1</a:t>
            </a:r>
            <a:endParaRPr b="1">
              <a:solidFill>
                <a:schemeClr val="dk1"/>
              </a:solidFill>
            </a:endParaRPr>
          </a:p>
        </p:txBody>
      </p:sp>
      <p:sp>
        <p:nvSpPr>
          <p:cNvPr id="718" name="Google Shape;718;p37"/>
          <p:cNvSpPr/>
          <p:nvPr/>
        </p:nvSpPr>
        <p:spPr>
          <a:xfrm>
            <a:off x="8419900" y="2371713"/>
            <a:ext cx="351000" cy="338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19" name="Google Shape;719;p37"/>
          <p:cNvSpPr txBox="1"/>
          <p:nvPr/>
        </p:nvSpPr>
        <p:spPr>
          <a:xfrm>
            <a:off x="8459049" y="2340927"/>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1"/>
                </a:solidFill>
              </a:rPr>
              <a:t>2</a:t>
            </a:r>
            <a:endParaRPr b="1">
              <a:solidFill>
                <a:schemeClr val="dk1"/>
              </a:solidFill>
            </a:endParaRPr>
          </a:p>
        </p:txBody>
      </p:sp>
      <p:sp>
        <p:nvSpPr>
          <p:cNvPr id="720" name="Google Shape;720;p37"/>
          <p:cNvSpPr/>
          <p:nvPr/>
        </p:nvSpPr>
        <p:spPr>
          <a:xfrm>
            <a:off x="6535175" y="3100325"/>
            <a:ext cx="351000" cy="338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21" name="Google Shape;721;p37"/>
          <p:cNvSpPr txBox="1"/>
          <p:nvPr/>
        </p:nvSpPr>
        <p:spPr>
          <a:xfrm>
            <a:off x="6574324" y="3069540"/>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1"/>
                </a:solidFill>
              </a:rPr>
              <a:t>3</a:t>
            </a:r>
            <a:endParaRPr b="1">
              <a:solidFill>
                <a:schemeClr val="dk1"/>
              </a:solidFill>
            </a:endParaRPr>
          </a:p>
        </p:txBody>
      </p:sp>
      <p:sp>
        <p:nvSpPr>
          <p:cNvPr id="722" name="Google Shape;722;p37"/>
          <p:cNvSpPr/>
          <p:nvPr/>
        </p:nvSpPr>
        <p:spPr>
          <a:xfrm>
            <a:off x="4390875" y="4258688"/>
            <a:ext cx="351000" cy="338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23" name="Google Shape;723;p37"/>
          <p:cNvSpPr txBox="1"/>
          <p:nvPr/>
        </p:nvSpPr>
        <p:spPr>
          <a:xfrm>
            <a:off x="4430024" y="4227902"/>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1"/>
                </a:solidFill>
              </a:rPr>
              <a:t>4</a:t>
            </a:r>
            <a:endParaRPr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7" name="Shape 727"/>
        <p:cNvGrpSpPr/>
        <p:nvPr/>
      </p:nvGrpSpPr>
      <p:grpSpPr>
        <a:xfrm>
          <a:off x="0" y="0"/>
          <a:ext cx="0" cy="0"/>
          <a:chOff x="0" y="0"/>
          <a:chExt cx="0" cy="0"/>
        </a:xfrm>
      </p:grpSpPr>
      <p:grpSp>
        <p:nvGrpSpPr>
          <p:cNvPr id="728" name="Google Shape;728;p38"/>
          <p:cNvGrpSpPr/>
          <p:nvPr/>
        </p:nvGrpSpPr>
        <p:grpSpPr>
          <a:xfrm>
            <a:off x="-1282151" y="1323674"/>
            <a:ext cx="2091900" cy="2091900"/>
            <a:chOff x="-1282151" y="1323674"/>
            <a:chExt cx="2091900" cy="2091900"/>
          </a:xfrm>
        </p:grpSpPr>
        <p:sp>
          <p:nvSpPr>
            <p:cNvPr id="729" name="Google Shape;729;p3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30" name="Google Shape;730;p3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31" name="Google Shape;731;p38"/>
          <p:cNvGrpSpPr/>
          <p:nvPr/>
        </p:nvGrpSpPr>
        <p:grpSpPr>
          <a:xfrm>
            <a:off x="8419899" y="-207226"/>
            <a:ext cx="2091900" cy="2091900"/>
            <a:chOff x="-1282151" y="1323674"/>
            <a:chExt cx="2091900" cy="2091900"/>
          </a:xfrm>
        </p:grpSpPr>
        <p:sp>
          <p:nvSpPr>
            <p:cNvPr id="732" name="Google Shape;732;p3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33" name="Google Shape;733;p3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34" name="Google Shape;734;p38"/>
          <p:cNvGrpSpPr/>
          <p:nvPr/>
        </p:nvGrpSpPr>
        <p:grpSpPr>
          <a:xfrm rot="1901110">
            <a:off x="8682253" y="4361747"/>
            <a:ext cx="1567179" cy="1567179"/>
            <a:chOff x="-1282151" y="1323674"/>
            <a:chExt cx="2091900" cy="2091900"/>
          </a:xfrm>
        </p:grpSpPr>
        <p:sp>
          <p:nvSpPr>
            <p:cNvPr id="735" name="Google Shape;735;p38"/>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736" name="Google Shape;736;p38"/>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737" name="Google Shape;737;p38"/>
          <p:cNvGrpSpPr/>
          <p:nvPr/>
        </p:nvGrpSpPr>
        <p:grpSpPr>
          <a:xfrm>
            <a:off x="292426" y="958261"/>
            <a:ext cx="517327" cy="517327"/>
            <a:chOff x="-1282151" y="1323674"/>
            <a:chExt cx="2091900" cy="2091900"/>
          </a:xfrm>
        </p:grpSpPr>
        <p:sp>
          <p:nvSpPr>
            <p:cNvPr id="738" name="Google Shape;738;p38"/>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739" name="Google Shape;739;p38"/>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740" name="Google Shape;740;p38"/>
          <p:cNvGrpSpPr/>
          <p:nvPr/>
        </p:nvGrpSpPr>
        <p:grpSpPr>
          <a:xfrm>
            <a:off x="-586198" y="149818"/>
            <a:ext cx="878598" cy="878598"/>
            <a:chOff x="-1282151" y="1323674"/>
            <a:chExt cx="2091900" cy="2091900"/>
          </a:xfrm>
        </p:grpSpPr>
        <p:sp>
          <p:nvSpPr>
            <p:cNvPr id="741" name="Google Shape;741;p38"/>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742" name="Google Shape;742;p38"/>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743" name="Google Shape;743;p38"/>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744" name="Google Shape;744;p38"/>
          <p:cNvSpPr txBox="1"/>
          <p:nvPr/>
        </p:nvSpPr>
        <p:spPr>
          <a:xfrm>
            <a:off x="99212" y="148825"/>
            <a:ext cx="43536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700">
                <a:solidFill>
                  <a:srgbClr val="B7B7B7"/>
                </a:solidFill>
                <a:latin typeface="Work Sans Light"/>
                <a:ea typeface="Work Sans Light"/>
                <a:cs typeface="Work Sans Light"/>
                <a:sym typeface="Work Sans Light"/>
              </a:rPr>
              <a:t>Tests  (jest) </a:t>
            </a:r>
            <a:endParaRPr sz="2700">
              <a:solidFill>
                <a:srgbClr val="B7B7B7"/>
              </a:solidFill>
              <a:latin typeface="Work Sans Light"/>
              <a:ea typeface="Work Sans Light"/>
              <a:cs typeface="Work Sans Light"/>
              <a:sym typeface="Work Sans Light"/>
            </a:endParaRPr>
          </a:p>
        </p:txBody>
      </p:sp>
      <p:pic>
        <p:nvPicPr>
          <p:cNvPr id="745" name="Google Shape;745;p38" title="Capture d'écran 2025-09-27 172738.png"/>
          <p:cNvPicPr preferRelativeResize="0"/>
          <p:nvPr/>
        </p:nvPicPr>
        <p:blipFill>
          <a:blip r:embed="rId4">
            <a:alphaModFix/>
          </a:blip>
          <a:stretch>
            <a:fillRect/>
          </a:stretch>
        </p:blipFill>
        <p:spPr>
          <a:xfrm>
            <a:off x="200675" y="795748"/>
            <a:ext cx="4433983" cy="3941375"/>
          </a:xfrm>
          <a:prstGeom prst="rect">
            <a:avLst/>
          </a:prstGeom>
          <a:noFill/>
          <a:ln cap="flat" cmpd="sng" w="28575">
            <a:solidFill>
              <a:schemeClr val="accent6"/>
            </a:solidFill>
            <a:prstDash val="solid"/>
            <a:round/>
            <a:headEnd len="sm" w="sm" type="none"/>
            <a:tailEnd len="sm" w="sm" type="none"/>
          </a:ln>
        </p:spPr>
      </p:pic>
      <p:sp>
        <p:nvSpPr>
          <p:cNvPr id="746" name="Google Shape;746;p38"/>
          <p:cNvSpPr txBox="1"/>
          <p:nvPr/>
        </p:nvSpPr>
        <p:spPr>
          <a:xfrm>
            <a:off x="5106225" y="1005451"/>
            <a:ext cx="3126600" cy="3900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b="1" lang="fr" sz="1200" u="sng">
                <a:solidFill>
                  <a:schemeClr val="lt1"/>
                </a:solidFill>
              </a:rPr>
              <a:t>(Jest) : </a:t>
            </a:r>
            <a:r>
              <a:rPr lang="fr" sz="1200">
                <a:solidFill>
                  <a:schemeClr val="lt1"/>
                </a:solidFill>
              </a:rPr>
              <a:t> est un outil qui permet d’automatiser les tests du code JavaScript pour vérifier qu’il fonctionne correctement.</a:t>
            </a:r>
            <a:endParaRPr sz="1200">
              <a:solidFill>
                <a:schemeClr val="lt1"/>
              </a:solidFill>
            </a:endParaRPr>
          </a:p>
          <a:p>
            <a:pPr indent="0" lvl="0" marL="0" rtl="0" algn="l">
              <a:lnSpc>
                <a:spcPct val="200000"/>
              </a:lnSpc>
              <a:spcBef>
                <a:spcPts val="0"/>
              </a:spcBef>
              <a:spcAft>
                <a:spcPts val="0"/>
              </a:spcAft>
              <a:buClr>
                <a:schemeClr val="dk1"/>
              </a:buClr>
              <a:buSzPts val="1100"/>
              <a:buFont typeface="Arial"/>
              <a:buNone/>
            </a:pPr>
            <a:r>
              <a:t/>
            </a:r>
            <a:endParaRPr sz="1200">
              <a:solidFill>
                <a:schemeClr val="lt1"/>
              </a:solidFill>
            </a:endParaRPr>
          </a:p>
          <a:p>
            <a:pPr indent="0" lvl="0" marL="0" rtl="0" algn="l">
              <a:lnSpc>
                <a:spcPct val="200000"/>
              </a:lnSpc>
              <a:spcBef>
                <a:spcPts val="0"/>
              </a:spcBef>
              <a:spcAft>
                <a:spcPts val="0"/>
              </a:spcAft>
              <a:buClr>
                <a:schemeClr val="dk1"/>
              </a:buClr>
              <a:buSzPts val="1100"/>
              <a:buFont typeface="Arial"/>
              <a:buNone/>
            </a:pPr>
            <a:r>
              <a:rPr b="1" lang="fr" sz="1200" u="sng">
                <a:solidFill>
                  <a:schemeClr val="lt1"/>
                </a:solidFill>
              </a:rPr>
              <a:t>auth.test.js :</a:t>
            </a:r>
            <a:r>
              <a:rPr lang="fr" sz="1200">
                <a:solidFill>
                  <a:schemeClr val="lt1"/>
                </a:solidFill>
              </a:rPr>
              <a:t> teste les fonctions d’authentification (connexion, rôles, gestion des tokens, cas limites…)</a:t>
            </a:r>
            <a:endParaRPr sz="1200">
              <a:solidFill>
                <a:schemeClr val="lt1"/>
              </a:solidFill>
            </a:endParaRPr>
          </a:p>
          <a:p>
            <a:pPr indent="0" lvl="0" marL="0" rtl="0" algn="l">
              <a:lnSpc>
                <a:spcPct val="200000"/>
              </a:lnSpc>
              <a:spcBef>
                <a:spcPts val="0"/>
              </a:spcBef>
              <a:spcAft>
                <a:spcPts val="0"/>
              </a:spcAft>
              <a:buClr>
                <a:schemeClr val="dk1"/>
              </a:buClr>
              <a:buSzPts val="1100"/>
              <a:buFont typeface="Arial"/>
              <a:buNone/>
            </a:pPr>
            <a:r>
              <a:rPr lang="fr" sz="1100">
                <a:solidFill>
                  <a:schemeClr val="lt1"/>
                </a:solidFill>
              </a:rPr>
              <a:t> </a:t>
            </a:r>
            <a:endParaRPr sz="1100">
              <a:solidFill>
                <a:schemeClr val="lt1"/>
              </a:solidFill>
            </a:endParaRPr>
          </a:p>
          <a:p>
            <a:pPr indent="0" lvl="0" marL="0" rtl="0" algn="l">
              <a:lnSpc>
                <a:spcPct val="200000"/>
              </a:lnSpc>
              <a:spcBef>
                <a:spcPts val="0"/>
              </a:spcBef>
              <a:spcAft>
                <a:spcPts val="0"/>
              </a:spcAft>
              <a:buClr>
                <a:schemeClr val="dk1"/>
              </a:buClr>
              <a:buSzPts val="1100"/>
              <a:buFont typeface="Arial"/>
              <a:buNone/>
            </a:pPr>
            <a:r>
              <a:rPr lang="fr" sz="1100">
                <a:solidFill>
                  <a:schemeClr val="lt1"/>
                </a:solidFill>
              </a:rPr>
              <a:t>Un </a:t>
            </a:r>
            <a:r>
              <a:rPr b="1" lang="fr" sz="1100">
                <a:solidFill>
                  <a:schemeClr val="lt1"/>
                </a:solidFill>
              </a:rPr>
              <a:t>test unitaire</a:t>
            </a:r>
            <a:r>
              <a:rPr lang="fr" sz="1100">
                <a:solidFill>
                  <a:schemeClr val="lt1"/>
                </a:solidFill>
              </a:rPr>
              <a:t> : vérifie une fonction ou un module isolé, pour s’assurer qu’il renvoie bien le résultat attendu dans différents cas.</a:t>
            </a:r>
            <a:endParaRPr sz="1200">
              <a:solidFill>
                <a:schemeClr val="lt1"/>
              </a:solidFill>
            </a:endParaRPr>
          </a:p>
          <a:p>
            <a:pPr indent="0" lvl="0" marL="0" rtl="0" algn="just">
              <a:lnSpc>
                <a:spcPct val="200000"/>
              </a:lnSpc>
              <a:spcBef>
                <a:spcPts val="0"/>
              </a:spcBef>
              <a:spcAft>
                <a:spcPts val="0"/>
              </a:spcAft>
              <a:buClr>
                <a:schemeClr val="dk1"/>
              </a:buClr>
              <a:buSzPts val="1100"/>
              <a:buFont typeface="Arial"/>
              <a:buNone/>
            </a:pPr>
            <a:r>
              <a:t/>
            </a:r>
            <a:endParaRPr sz="1200">
              <a:solidFill>
                <a:schemeClr val="lt1"/>
              </a:solidFill>
            </a:endParaRPr>
          </a:p>
          <a:p>
            <a:pPr indent="0" lvl="0" marL="0" rtl="0" algn="l">
              <a:lnSpc>
                <a:spcPct val="200000"/>
              </a:lnSpc>
              <a:spcBef>
                <a:spcPts val="0"/>
              </a:spcBef>
              <a:spcAft>
                <a:spcPts val="0"/>
              </a:spcAft>
              <a:buNone/>
            </a:pPr>
            <a:r>
              <a:t/>
            </a:r>
            <a:endParaRPr sz="1500">
              <a:solidFill>
                <a:schemeClr val="lt1"/>
              </a:solidFill>
            </a:endParaRPr>
          </a:p>
        </p:txBody>
      </p:sp>
      <p:sp>
        <p:nvSpPr>
          <p:cNvPr id="747" name="Google Shape;747;p38"/>
          <p:cNvSpPr txBox="1"/>
          <p:nvPr/>
        </p:nvSpPr>
        <p:spPr>
          <a:xfrm>
            <a:off x="5234050" y="458850"/>
            <a:ext cx="2703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2000">
                <a:solidFill>
                  <a:schemeClr val="lt1"/>
                </a:solidFill>
                <a:latin typeface="Sorts Mill Goudy"/>
                <a:ea typeface="Sorts Mill Goudy"/>
                <a:cs typeface="Sorts Mill Goudy"/>
                <a:sym typeface="Sorts Mill Goudy"/>
              </a:rPr>
              <a:t>Tests unitaires</a:t>
            </a:r>
            <a:endParaRPr b="1" sz="2000">
              <a:solidFill>
                <a:schemeClr val="lt1"/>
              </a:solidFill>
              <a:latin typeface="Sorts Mill Goudy"/>
              <a:ea typeface="Sorts Mill Goudy"/>
              <a:cs typeface="Sorts Mill Goudy"/>
              <a:sym typeface="Sorts Mill Goud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1" name="Shape 751"/>
        <p:cNvGrpSpPr/>
        <p:nvPr/>
      </p:nvGrpSpPr>
      <p:grpSpPr>
        <a:xfrm>
          <a:off x="0" y="0"/>
          <a:ext cx="0" cy="0"/>
          <a:chOff x="0" y="0"/>
          <a:chExt cx="0" cy="0"/>
        </a:xfrm>
      </p:grpSpPr>
      <p:grpSp>
        <p:nvGrpSpPr>
          <p:cNvPr id="752" name="Google Shape;752;p39"/>
          <p:cNvGrpSpPr/>
          <p:nvPr/>
        </p:nvGrpSpPr>
        <p:grpSpPr>
          <a:xfrm>
            <a:off x="-1282151" y="1323674"/>
            <a:ext cx="2091900" cy="2091900"/>
            <a:chOff x="-1282151" y="1323674"/>
            <a:chExt cx="2091900" cy="2091900"/>
          </a:xfrm>
        </p:grpSpPr>
        <p:sp>
          <p:nvSpPr>
            <p:cNvPr id="753" name="Google Shape;753;p3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54" name="Google Shape;754;p3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55" name="Google Shape;755;p39"/>
          <p:cNvGrpSpPr/>
          <p:nvPr/>
        </p:nvGrpSpPr>
        <p:grpSpPr>
          <a:xfrm>
            <a:off x="8419899" y="-207226"/>
            <a:ext cx="2091900" cy="2091900"/>
            <a:chOff x="-1282151" y="1323674"/>
            <a:chExt cx="2091900" cy="2091900"/>
          </a:xfrm>
        </p:grpSpPr>
        <p:sp>
          <p:nvSpPr>
            <p:cNvPr id="756" name="Google Shape;756;p3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57" name="Google Shape;757;p3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58" name="Google Shape;758;p39"/>
          <p:cNvGrpSpPr/>
          <p:nvPr/>
        </p:nvGrpSpPr>
        <p:grpSpPr>
          <a:xfrm rot="1901110">
            <a:off x="8682253" y="4361747"/>
            <a:ext cx="1567179" cy="1567179"/>
            <a:chOff x="-1282151" y="1323674"/>
            <a:chExt cx="2091900" cy="2091900"/>
          </a:xfrm>
        </p:grpSpPr>
        <p:sp>
          <p:nvSpPr>
            <p:cNvPr id="759" name="Google Shape;759;p39"/>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760" name="Google Shape;760;p39"/>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761" name="Google Shape;761;p39"/>
          <p:cNvGrpSpPr/>
          <p:nvPr/>
        </p:nvGrpSpPr>
        <p:grpSpPr>
          <a:xfrm>
            <a:off x="292426" y="958261"/>
            <a:ext cx="517327" cy="517327"/>
            <a:chOff x="-1282151" y="1323674"/>
            <a:chExt cx="2091900" cy="2091900"/>
          </a:xfrm>
        </p:grpSpPr>
        <p:sp>
          <p:nvSpPr>
            <p:cNvPr id="762" name="Google Shape;762;p39"/>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763" name="Google Shape;763;p39"/>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764" name="Google Shape;764;p39"/>
          <p:cNvGrpSpPr/>
          <p:nvPr/>
        </p:nvGrpSpPr>
        <p:grpSpPr>
          <a:xfrm>
            <a:off x="-586198" y="149818"/>
            <a:ext cx="878598" cy="878598"/>
            <a:chOff x="-1282151" y="1323674"/>
            <a:chExt cx="2091900" cy="2091900"/>
          </a:xfrm>
        </p:grpSpPr>
        <p:sp>
          <p:nvSpPr>
            <p:cNvPr id="765" name="Google Shape;765;p39"/>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766" name="Google Shape;766;p39"/>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767" name="Google Shape;767;p39"/>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768" name="Google Shape;768;p39"/>
          <p:cNvSpPr txBox="1"/>
          <p:nvPr/>
        </p:nvSpPr>
        <p:spPr>
          <a:xfrm>
            <a:off x="99212" y="148825"/>
            <a:ext cx="43536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700">
                <a:solidFill>
                  <a:srgbClr val="B7B7B7"/>
                </a:solidFill>
                <a:latin typeface="Work Sans Light"/>
                <a:ea typeface="Work Sans Light"/>
                <a:cs typeface="Work Sans Light"/>
                <a:sym typeface="Work Sans Light"/>
              </a:rPr>
              <a:t>Tests avec Postman </a:t>
            </a:r>
            <a:endParaRPr sz="2700">
              <a:solidFill>
                <a:srgbClr val="B7B7B7"/>
              </a:solidFill>
              <a:latin typeface="Work Sans Light"/>
              <a:ea typeface="Work Sans Light"/>
              <a:cs typeface="Work Sans Light"/>
              <a:sym typeface="Work Sans Light"/>
            </a:endParaRPr>
          </a:p>
        </p:txBody>
      </p:sp>
      <p:pic>
        <p:nvPicPr>
          <p:cNvPr id="769" name="Google Shape;769;p39" title="testAPI-adminLogin-POST-V1.png"/>
          <p:cNvPicPr preferRelativeResize="0"/>
          <p:nvPr/>
        </p:nvPicPr>
        <p:blipFill>
          <a:blip r:embed="rId4">
            <a:alphaModFix/>
          </a:blip>
          <a:stretch>
            <a:fillRect/>
          </a:stretch>
        </p:blipFill>
        <p:spPr>
          <a:xfrm>
            <a:off x="212325" y="856325"/>
            <a:ext cx="5169402" cy="3880800"/>
          </a:xfrm>
          <a:prstGeom prst="rect">
            <a:avLst/>
          </a:prstGeom>
          <a:noFill/>
          <a:ln cap="flat" cmpd="sng" w="38100">
            <a:solidFill>
              <a:schemeClr val="accent5"/>
            </a:solidFill>
            <a:prstDash val="solid"/>
            <a:round/>
            <a:headEnd len="sm" w="sm" type="none"/>
            <a:tailEnd len="sm" w="sm" type="none"/>
          </a:ln>
        </p:spPr>
      </p:pic>
      <p:sp>
        <p:nvSpPr>
          <p:cNvPr id="770" name="Google Shape;770;p39"/>
          <p:cNvSpPr txBox="1"/>
          <p:nvPr/>
        </p:nvSpPr>
        <p:spPr>
          <a:xfrm>
            <a:off x="5531953" y="811675"/>
            <a:ext cx="2941200" cy="11607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1200"/>
              </a:spcBef>
              <a:spcAft>
                <a:spcPts val="0"/>
              </a:spcAft>
              <a:buClr>
                <a:schemeClr val="lt1"/>
              </a:buClr>
              <a:buSzPts val="1200"/>
              <a:buAutoNum type="arabicPeriod"/>
            </a:pPr>
            <a:r>
              <a:rPr b="1" lang="fr" sz="1200">
                <a:solidFill>
                  <a:schemeClr val="lt1"/>
                </a:solidFill>
              </a:rPr>
              <a:t>Qu’est-ce que c’est ?</a:t>
            </a:r>
            <a:endParaRPr b="1" sz="1200">
              <a:solidFill>
                <a:schemeClr val="lt1"/>
              </a:solidFill>
            </a:endParaRPr>
          </a:p>
          <a:p>
            <a:pPr indent="0" lvl="0" marL="0" rtl="0" algn="just">
              <a:lnSpc>
                <a:spcPct val="115000"/>
              </a:lnSpc>
              <a:spcBef>
                <a:spcPts val="1200"/>
              </a:spcBef>
              <a:spcAft>
                <a:spcPts val="1200"/>
              </a:spcAft>
              <a:buNone/>
            </a:pPr>
            <a:r>
              <a:rPr b="1" lang="fr" sz="1200">
                <a:solidFill>
                  <a:schemeClr val="lt1"/>
                </a:solidFill>
              </a:rPr>
              <a:t>Postman</a:t>
            </a:r>
            <a:r>
              <a:rPr lang="fr" sz="1200">
                <a:solidFill>
                  <a:schemeClr val="lt1"/>
                </a:solidFill>
              </a:rPr>
              <a:t> est un outil qui simule des requêtes HTTP pour tester les endpoints de l’API.</a:t>
            </a:r>
            <a:endParaRPr sz="1200">
              <a:solidFill>
                <a:schemeClr val="lt1"/>
              </a:solidFill>
            </a:endParaRPr>
          </a:p>
        </p:txBody>
      </p:sp>
      <p:sp>
        <p:nvSpPr>
          <p:cNvPr id="771" name="Google Shape;771;p39"/>
          <p:cNvSpPr txBox="1"/>
          <p:nvPr/>
        </p:nvSpPr>
        <p:spPr>
          <a:xfrm>
            <a:off x="5531950" y="2169700"/>
            <a:ext cx="3330300" cy="1160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200">
                <a:solidFill>
                  <a:schemeClr val="lt1"/>
                </a:solidFill>
              </a:rPr>
              <a:t>   2. À quoi ça sert ?</a:t>
            </a:r>
            <a:endParaRPr b="1" sz="1200">
              <a:solidFill>
                <a:schemeClr val="lt1"/>
              </a:solidFill>
            </a:endParaRPr>
          </a:p>
          <a:p>
            <a:pPr indent="0" lvl="0" marL="0" rtl="0" algn="just">
              <a:lnSpc>
                <a:spcPct val="115000"/>
              </a:lnSpc>
              <a:spcBef>
                <a:spcPts val="1200"/>
              </a:spcBef>
              <a:spcAft>
                <a:spcPts val="1200"/>
              </a:spcAft>
              <a:buNone/>
            </a:pPr>
            <a:r>
              <a:rPr lang="fr" sz="1200">
                <a:solidFill>
                  <a:schemeClr val="lt1"/>
                </a:solidFill>
              </a:rPr>
              <a:t>Vérifier les réponses du serveur (</a:t>
            </a:r>
            <a:r>
              <a:rPr b="1" lang="fr" sz="1200">
                <a:solidFill>
                  <a:schemeClr val="lt1"/>
                </a:solidFill>
              </a:rPr>
              <a:t>statut, JSON, authentification</a:t>
            </a:r>
            <a:r>
              <a:rPr lang="fr" sz="1200">
                <a:solidFill>
                  <a:schemeClr val="lt1"/>
                </a:solidFill>
              </a:rPr>
              <a:t>) et s’assurer que l’API fonctionne correctement côté client.</a:t>
            </a:r>
            <a:endParaRPr sz="1200">
              <a:solidFill>
                <a:schemeClr val="lt1"/>
              </a:solidFill>
            </a:endParaRPr>
          </a:p>
        </p:txBody>
      </p:sp>
      <p:sp>
        <p:nvSpPr>
          <p:cNvPr id="772" name="Google Shape;772;p39"/>
          <p:cNvSpPr txBox="1"/>
          <p:nvPr/>
        </p:nvSpPr>
        <p:spPr>
          <a:xfrm>
            <a:off x="5531950" y="3587675"/>
            <a:ext cx="3255600" cy="1086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200">
                <a:solidFill>
                  <a:schemeClr val="lt1"/>
                </a:solidFill>
              </a:rPr>
              <a:t>   3. Pourquoi ?</a:t>
            </a:r>
            <a:endParaRPr b="1" sz="1200">
              <a:solidFill>
                <a:schemeClr val="lt1"/>
              </a:solidFill>
            </a:endParaRPr>
          </a:p>
          <a:p>
            <a:pPr indent="0" lvl="0" marL="0" rtl="0" algn="l">
              <a:lnSpc>
                <a:spcPct val="115000"/>
              </a:lnSpc>
              <a:spcBef>
                <a:spcPts val="1200"/>
              </a:spcBef>
              <a:spcAft>
                <a:spcPts val="0"/>
              </a:spcAft>
              <a:buNone/>
            </a:pPr>
            <a:r>
              <a:rPr lang="fr" sz="1200">
                <a:solidFill>
                  <a:schemeClr val="lt1"/>
                </a:solidFill>
              </a:rPr>
              <a:t>Pour garantir la </a:t>
            </a:r>
            <a:r>
              <a:rPr b="1" lang="fr" sz="1200">
                <a:solidFill>
                  <a:schemeClr val="lt1"/>
                </a:solidFill>
              </a:rPr>
              <a:t>fiabilité</a:t>
            </a:r>
            <a:r>
              <a:rPr lang="fr" sz="1200">
                <a:solidFill>
                  <a:schemeClr val="lt1"/>
                </a:solidFill>
              </a:rPr>
              <a:t>, la </a:t>
            </a:r>
            <a:r>
              <a:rPr b="1" lang="fr" sz="1200">
                <a:solidFill>
                  <a:schemeClr val="lt1"/>
                </a:solidFill>
              </a:rPr>
              <a:t>sécurité</a:t>
            </a:r>
            <a:endParaRPr sz="1200">
              <a:solidFill>
                <a:schemeClr val="lt1"/>
              </a:solidFill>
            </a:endParaRPr>
          </a:p>
          <a:p>
            <a:pPr indent="0" lvl="0" marL="0" rtl="0" algn="just">
              <a:lnSpc>
                <a:spcPct val="115000"/>
              </a:lnSpc>
              <a:spcBef>
                <a:spcPts val="1200"/>
              </a:spcBef>
              <a:spcAft>
                <a:spcPts val="1200"/>
              </a:spcAft>
              <a:buNone/>
            </a:pPr>
            <a:r>
              <a:t/>
            </a:r>
            <a:endParaRPr sz="11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6" name="Shape 776"/>
        <p:cNvGrpSpPr/>
        <p:nvPr/>
      </p:nvGrpSpPr>
      <p:grpSpPr>
        <a:xfrm>
          <a:off x="0" y="0"/>
          <a:ext cx="0" cy="0"/>
          <a:chOff x="0" y="0"/>
          <a:chExt cx="0" cy="0"/>
        </a:xfrm>
      </p:grpSpPr>
      <p:grpSp>
        <p:nvGrpSpPr>
          <p:cNvPr id="777" name="Google Shape;777;p40"/>
          <p:cNvGrpSpPr/>
          <p:nvPr/>
        </p:nvGrpSpPr>
        <p:grpSpPr>
          <a:xfrm>
            <a:off x="-1282151" y="1323674"/>
            <a:ext cx="2091900" cy="2091900"/>
            <a:chOff x="-1282151" y="1323674"/>
            <a:chExt cx="2091900" cy="2091900"/>
          </a:xfrm>
        </p:grpSpPr>
        <p:sp>
          <p:nvSpPr>
            <p:cNvPr id="778" name="Google Shape;778;p4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79" name="Google Shape;779;p4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80" name="Google Shape;780;p40"/>
          <p:cNvGrpSpPr/>
          <p:nvPr/>
        </p:nvGrpSpPr>
        <p:grpSpPr>
          <a:xfrm>
            <a:off x="8419899" y="-207226"/>
            <a:ext cx="2091900" cy="2091900"/>
            <a:chOff x="-1282151" y="1323674"/>
            <a:chExt cx="2091900" cy="2091900"/>
          </a:xfrm>
        </p:grpSpPr>
        <p:sp>
          <p:nvSpPr>
            <p:cNvPr id="781" name="Google Shape;781;p4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82" name="Google Shape;782;p4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83" name="Google Shape;783;p40"/>
          <p:cNvGrpSpPr/>
          <p:nvPr/>
        </p:nvGrpSpPr>
        <p:grpSpPr>
          <a:xfrm rot="1901110">
            <a:off x="8682253" y="4361747"/>
            <a:ext cx="1567179" cy="1567179"/>
            <a:chOff x="-1282151" y="1323674"/>
            <a:chExt cx="2091900" cy="2091900"/>
          </a:xfrm>
        </p:grpSpPr>
        <p:sp>
          <p:nvSpPr>
            <p:cNvPr id="784" name="Google Shape;784;p40"/>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785" name="Google Shape;785;p40"/>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786" name="Google Shape;786;p40"/>
          <p:cNvGrpSpPr/>
          <p:nvPr/>
        </p:nvGrpSpPr>
        <p:grpSpPr>
          <a:xfrm>
            <a:off x="292426" y="958261"/>
            <a:ext cx="517327" cy="517327"/>
            <a:chOff x="-1282151" y="1323674"/>
            <a:chExt cx="2091900" cy="2091900"/>
          </a:xfrm>
        </p:grpSpPr>
        <p:sp>
          <p:nvSpPr>
            <p:cNvPr id="787" name="Google Shape;787;p40"/>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788" name="Google Shape;788;p40"/>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789" name="Google Shape;789;p40"/>
          <p:cNvGrpSpPr/>
          <p:nvPr/>
        </p:nvGrpSpPr>
        <p:grpSpPr>
          <a:xfrm>
            <a:off x="-586198" y="149818"/>
            <a:ext cx="878598" cy="878598"/>
            <a:chOff x="-1282151" y="1323674"/>
            <a:chExt cx="2091900" cy="2091900"/>
          </a:xfrm>
        </p:grpSpPr>
        <p:sp>
          <p:nvSpPr>
            <p:cNvPr id="790" name="Google Shape;790;p40"/>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791" name="Google Shape;791;p40"/>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792" name="Google Shape;792;p40"/>
          <p:cNvSpPr txBox="1"/>
          <p:nvPr>
            <p:ph idx="12" type="sldNum"/>
          </p:nvPr>
        </p:nvSpPr>
        <p:spPr>
          <a:xfrm>
            <a:off x="0" y="4737125"/>
            <a:ext cx="9253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793" name="Google Shape;793;p40"/>
          <p:cNvSpPr txBox="1"/>
          <p:nvPr/>
        </p:nvSpPr>
        <p:spPr>
          <a:xfrm>
            <a:off x="292400" y="150625"/>
            <a:ext cx="30258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Vercel</a:t>
            </a:r>
            <a:endParaRPr sz="2900">
              <a:solidFill>
                <a:srgbClr val="B7B7B7"/>
              </a:solidFill>
              <a:latin typeface="Work Sans Light"/>
              <a:ea typeface="Work Sans Light"/>
              <a:cs typeface="Work Sans Light"/>
              <a:sym typeface="Work Sans Light"/>
            </a:endParaRPr>
          </a:p>
        </p:txBody>
      </p:sp>
      <p:pic>
        <p:nvPicPr>
          <p:cNvPr id="794" name="Google Shape;794;p40" title="Capture d'écran 2025-09-27 171356.png"/>
          <p:cNvPicPr preferRelativeResize="0"/>
          <p:nvPr/>
        </p:nvPicPr>
        <p:blipFill rotWithShape="1">
          <a:blip r:embed="rId4">
            <a:alphaModFix/>
          </a:blip>
          <a:srcRect b="0" l="0" r="19393" t="38815"/>
          <a:stretch/>
        </p:blipFill>
        <p:spPr>
          <a:xfrm>
            <a:off x="292425" y="1584825"/>
            <a:ext cx="3921051" cy="2644926"/>
          </a:xfrm>
          <a:prstGeom prst="rect">
            <a:avLst/>
          </a:prstGeom>
          <a:noFill/>
          <a:ln cap="flat" cmpd="sng" w="28575">
            <a:solidFill>
              <a:schemeClr val="accent5"/>
            </a:solidFill>
            <a:prstDash val="solid"/>
            <a:round/>
            <a:headEnd len="sm" w="sm" type="none"/>
            <a:tailEnd len="sm" w="sm" type="none"/>
          </a:ln>
        </p:spPr>
      </p:pic>
      <p:pic>
        <p:nvPicPr>
          <p:cNvPr id="795" name="Google Shape;795;p40" title="Screenshot 2025-09-02 at 09-47-06 alexia-energies - Overview – Vercel.png"/>
          <p:cNvPicPr preferRelativeResize="0"/>
          <p:nvPr/>
        </p:nvPicPr>
        <p:blipFill rotWithShape="1">
          <a:blip r:embed="rId5">
            <a:alphaModFix/>
          </a:blip>
          <a:srcRect b="0" l="30838" r="13894" t="13882"/>
          <a:stretch/>
        </p:blipFill>
        <p:spPr>
          <a:xfrm>
            <a:off x="4371950" y="149837"/>
            <a:ext cx="4391828" cy="3710051"/>
          </a:xfrm>
          <a:prstGeom prst="rect">
            <a:avLst/>
          </a:prstGeom>
          <a:noFill/>
          <a:ln cap="flat" cmpd="sng" w="38100">
            <a:solidFill>
              <a:schemeClr val="accent5"/>
            </a:solidFill>
            <a:prstDash val="solid"/>
            <a:round/>
            <a:headEnd len="sm" w="sm" type="none"/>
            <a:tailEnd len="sm" w="sm" type="none"/>
          </a:ln>
        </p:spPr>
      </p:pic>
      <p:pic>
        <p:nvPicPr>
          <p:cNvPr id="796" name="Google Shape;796;p40" title="Capture d'écran 2025-09-27 171356.png"/>
          <p:cNvPicPr preferRelativeResize="0"/>
          <p:nvPr/>
        </p:nvPicPr>
        <p:blipFill rotWithShape="1">
          <a:blip r:embed="rId4">
            <a:alphaModFix/>
          </a:blip>
          <a:srcRect b="71644" l="0" r="53290" t="0"/>
          <a:stretch/>
        </p:blipFill>
        <p:spPr>
          <a:xfrm>
            <a:off x="2295925" y="699716"/>
            <a:ext cx="1917551" cy="1034423"/>
          </a:xfrm>
          <a:prstGeom prst="rect">
            <a:avLst/>
          </a:prstGeom>
          <a:noFill/>
          <a:ln cap="flat" cmpd="sng" w="28575">
            <a:solidFill>
              <a:schemeClr val="accent6"/>
            </a:solidFill>
            <a:prstDash val="solid"/>
            <a:round/>
            <a:headEnd len="sm" w="sm" type="none"/>
            <a:tailEnd len="sm" w="sm" type="none"/>
          </a:ln>
        </p:spPr>
      </p:pic>
      <p:sp>
        <p:nvSpPr>
          <p:cNvPr id="797" name="Google Shape;797;p40"/>
          <p:cNvSpPr txBox="1"/>
          <p:nvPr/>
        </p:nvSpPr>
        <p:spPr>
          <a:xfrm>
            <a:off x="522700" y="4301550"/>
            <a:ext cx="34605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Sorts Mill Goudy"/>
                <a:ea typeface="Sorts Mill Goudy"/>
                <a:cs typeface="Sorts Mill Goudy"/>
                <a:sym typeface="Sorts Mill Goudy"/>
              </a:rPr>
              <a:t>Le  déploiement est automatisé via </a:t>
            </a:r>
            <a:endParaRPr sz="1300">
              <a:solidFill>
                <a:schemeClr val="lt1"/>
              </a:solidFill>
              <a:latin typeface="Sorts Mill Goudy"/>
              <a:ea typeface="Sorts Mill Goudy"/>
              <a:cs typeface="Sorts Mill Goudy"/>
              <a:sym typeface="Sorts Mill Goudy"/>
            </a:endParaRPr>
          </a:p>
          <a:p>
            <a:pPr indent="0" lvl="0" marL="0" rtl="0" algn="ctr">
              <a:spcBef>
                <a:spcPts val="0"/>
              </a:spcBef>
              <a:spcAft>
                <a:spcPts val="0"/>
              </a:spcAft>
              <a:buNone/>
            </a:pPr>
            <a:r>
              <a:rPr lang="fr" sz="1300">
                <a:solidFill>
                  <a:schemeClr val="lt1"/>
                </a:solidFill>
                <a:latin typeface="Sorts Mill Goudy"/>
                <a:ea typeface="Sorts Mill Goudy"/>
                <a:cs typeface="Sorts Mill Goudy"/>
                <a:sym typeface="Sorts Mill Goudy"/>
              </a:rPr>
              <a:t>GitHub &amp; Vercel</a:t>
            </a:r>
            <a:endParaRPr sz="1300">
              <a:solidFill>
                <a:schemeClr val="lt1"/>
              </a:solidFill>
              <a:latin typeface="Sorts Mill Goudy"/>
              <a:ea typeface="Sorts Mill Goudy"/>
              <a:cs typeface="Sorts Mill Goudy"/>
              <a:sym typeface="Sorts Mill Goudy"/>
            </a:endParaRPr>
          </a:p>
        </p:txBody>
      </p:sp>
      <p:sp>
        <p:nvSpPr>
          <p:cNvPr id="798" name="Google Shape;798;p40"/>
          <p:cNvSpPr txBox="1"/>
          <p:nvPr/>
        </p:nvSpPr>
        <p:spPr>
          <a:xfrm>
            <a:off x="4530700" y="3899250"/>
            <a:ext cx="4127400" cy="878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fr" sz="1200">
                <a:solidFill>
                  <a:schemeClr val="lt1"/>
                </a:solidFill>
                <a:latin typeface="Sorts Mill Goudy"/>
                <a:ea typeface="Sorts Mill Goudy"/>
                <a:cs typeface="Sorts Mill Goudy"/>
                <a:sym typeface="Sorts Mill Goudy"/>
              </a:rPr>
              <a:t>Vercel</a:t>
            </a:r>
            <a:r>
              <a:rPr lang="fr" sz="1200">
                <a:solidFill>
                  <a:schemeClr val="lt1"/>
                </a:solidFill>
                <a:latin typeface="Sorts Mill Goudy"/>
                <a:ea typeface="Sorts Mill Goudy"/>
                <a:cs typeface="Sorts Mill Goudy"/>
                <a:sym typeface="Sorts Mill Goudy"/>
              </a:rPr>
              <a:t> est une plateforme cloud qui déploie et héberge automatiquement les applis web (Next.js, React…) via GitHub et les outils de performance.</a:t>
            </a:r>
            <a:endParaRPr sz="1700">
              <a:solidFill>
                <a:schemeClr val="lt1"/>
              </a:solidFill>
              <a:latin typeface="Sorts Mill Goudy"/>
              <a:ea typeface="Sorts Mill Goudy"/>
              <a:cs typeface="Sorts Mill Goudy"/>
              <a:sym typeface="Sorts Mill Goudy"/>
            </a:endParaRPr>
          </a:p>
        </p:txBody>
      </p:sp>
      <p:sp>
        <p:nvSpPr>
          <p:cNvPr id="799" name="Google Shape;799;p40"/>
          <p:cNvSpPr txBox="1"/>
          <p:nvPr/>
        </p:nvSpPr>
        <p:spPr>
          <a:xfrm>
            <a:off x="740700" y="641925"/>
            <a:ext cx="1514100" cy="8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lt1"/>
                </a:solidFill>
              </a:rPr>
              <a:t>créer un fichier </a:t>
            </a:r>
            <a:r>
              <a:rPr b="1" lang="fr" sz="1100">
                <a:solidFill>
                  <a:schemeClr val="lt1"/>
                </a:solidFill>
              </a:rPr>
              <a:t>.env.local </a:t>
            </a:r>
            <a:r>
              <a:rPr lang="fr" sz="1100">
                <a:solidFill>
                  <a:schemeClr val="lt1"/>
                </a:solidFill>
              </a:rPr>
              <a:t>=&gt; propre au serveur par contre </a:t>
            </a:r>
            <a:r>
              <a:rPr b="1" lang="fr" sz="1100">
                <a:solidFill>
                  <a:schemeClr val="lt1"/>
                </a:solidFill>
              </a:rPr>
              <a:t>.env </a:t>
            </a:r>
            <a:r>
              <a:rPr lang="fr" sz="1100">
                <a:solidFill>
                  <a:schemeClr val="lt1"/>
                </a:solidFill>
              </a:rPr>
              <a:t>(production)</a:t>
            </a:r>
            <a:endParaRPr sz="1100">
              <a:solidFill>
                <a:schemeClr val="lt1"/>
              </a:solidFill>
            </a:endParaRPr>
          </a:p>
          <a:p>
            <a:pPr indent="0" lvl="0" marL="0" rtl="0" algn="l">
              <a:spcBef>
                <a:spcPts val="0"/>
              </a:spcBef>
              <a:spcAft>
                <a:spcPts val="0"/>
              </a:spcAft>
              <a:buNone/>
            </a:pPr>
            <a:r>
              <a:t/>
            </a:r>
            <a:endParaRPr b="1" sz="11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3" name="Shape 803"/>
        <p:cNvGrpSpPr/>
        <p:nvPr/>
      </p:nvGrpSpPr>
      <p:grpSpPr>
        <a:xfrm>
          <a:off x="0" y="0"/>
          <a:ext cx="0" cy="0"/>
          <a:chOff x="0" y="0"/>
          <a:chExt cx="0" cy="0"/>
        </a:xfrm>
      </p:grpSpPr>
      <p:grpSp>
        <p:nvGrpSpPr>
          <p:cNvPr id="804" name="Google Shape;804;p41"/>
          <p:cNvGrpSpPr/>
          <p:nvPr/>
        </p:nvGrpSpPr>
        <p:grpSpPr>
          <a:xfrm>
            <a:off x="-1282151" y="1323674"/>
            <a:ext cx="2091900" cy="2091900"/>
            <a:chOff x="-1282151" y="1323674"/>
            <a:chExt cx="2091900" cy="2091900"/>
          </a:xfrm>
        </p:grpSpPr>
        <p:sp>
          <p:nvSpPr>
            <p:cNvPr id="805" name="Google Shape;805;p4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06" name="Google Shape;806;p4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07" name="Google Shape;807;p41"/>
          <p:cNvGrpSpPr/>
          <p:nvPr/>
        </p:nvGrpSpPr>
        <p:grpSpPr>
          <a:xfrm>
            <a:off x="8419899" y="-207226"/>
            <a:ext cx="2091900" cy="2091900"/>
            <a:chOff x="-1282151" y="1323674"/>
            <a:chExt cx="2091900" cy="2091900"/>
          </a:xfrm>
        </p:grpSpPr>
        <p:sp>
          <p:nvSpPr>
            <p:cNvPr id="808" name="Google Shape;808;p4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09" name="Google Shape;809;p4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10" name="Google Shape;810;p41"/>
          <p:cNvGrpSpPr/>
          <p:nvPr/>
        </p:nvGrpSpPr>
        <p:grpSpPr>
          <a:xfrm rot="1901110">
            <a:off x="8682253" y="4361747"/>
            <a:ext cx="1567179" cy="1567179"/>
            <a:chOff x="-1282151" y="1323674"/>
            <a:chExt cx="2091900" cy="2091900"/>
          </a:xfrm>
        </p:grpSpPr>
        <p:sp>
          <p:nvSpPr>
            <p:cNvPr id="811" name="Google Shape;811;p41"/>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812" name="Google Shape;812;p41"/>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813" name="Google Shape;813;p41"/>
          <p:cNvGrpSpPr/>
          <p:nvPr/>
        </p:nvGrpSpPr>
        <p:grpSpPr>
          <a:xfrm>
            <a:off x="292426" y="958261"/>
            <a:ext cx="517327" cy="517327"/>
            <a:chOff x="-1282151" y="1323674"/>
            <a:chExt cx="2091900" cy="2091900"/>
          </a:xfrm>
        </p:grpSpPr>
        <p:sp>
          <p:nvSpPr>
            <p:cNvPr id="814" name="Google Shape;814;p41"/>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815" name="Google Shape;815;p41"/>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816" name="Google Shape;816;p41"/>
          <p:cNvGrpSpPr/>
          <p:nvPr/>
        </p:nvGrpSpPr>
        <p:grpSpPr>
          <a:xfrm>
            <a:off x="-586198" y="149818"/>
            <a:ext cx="878598" cy="878598"/>
            <a:chOff x="-1282151" y="1323674"/>
            <a:chExt cx="2091900" cy="2091900"/>
          </a:xfrm>
        </p:grpSpPr>
        <p:sp>
          <p:nvSpPr>
            <p:cNvPr id="817" name="Google Shape;817;p41"/>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818" name="Google Shape;818;p41"/>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819" name="Google Shape;819;p41"/>
          <p:cNvSpPr txBox="1"/>
          <p:nvPr>
            <p:ph idx="12" type="sldNum"/>
          </p:nvPr>
        </p:nvSpPr>
        <p:spPr>
          <a:xfrm>
            <a:off x="0" y="4737125"/>
            <a:ext cx="9253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820" name="Google Shape;820;p41"/>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Démo | Système de favoris</a:t>
            </a:r>
            <a:endParaRPr sz="2900">
              <a:solidFill>
                <a:srgbClr val="B7B7B7"/>
              </a:solidFill>
              <a:latin typeface="Work Sans Light"/>
              <a:ea typeface="Work Sans Light"/>
              <a:cs typeface="Work Sans Light"/>
              <a:sym typeface="Work Sans Light"/>
            </a:endParaRPr>
          </a:p>
        </p:txBody>
      </p:sp>
      <p:pic>
        <p:nvPicPr>
          <p:cNvPr id="821" name="Google Shape;821;p41" title="demo-systemeFavoris-utilisateurConnecter.mp4">
            <a:hlinkClick r:id="rId4"/>
          </p:cNvPr>
          <p:cNvPicPr preferRelativeResize="0"/>
          <p:nvPr/>
        </p:nvPicPr>
        <p:blipFill>
          <a:blip r:embed="rId5">
            <a:alphaModFix/>
          </a:blip>
          <a:stretch>
            <a:fillRect/>
          </a:stretch>
        </p:blipFill>
        <p:spPr>
          <a:xfrm>
            <a:off x="1385869" y="874675"/>
            <a:ext cx="6595646" cy="3710051"/>
          </a:xfrm>
          <a:prstGeom prst="rect">
            <a:avLst/>
          </a:prstGeom>
          <a:noFill/>
          <a:ln cap="flat" cmpd="sng" w="38100">
            <a:solidFill>
              <a:schemeClr val="l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grpSp>
        <p:nvGrpSpPr>
          <p:cNvPr id="104" name="Google Shape;104;p15"/>
          <p:cNvGrpSpPr/>
          <p:nvPr/>
        </p:nvGrpSpPr>
        <p:grpSpPr>
          <a:xfrm>
            <a:off x="-1282151" y="1323674"/>
            <a:ext cx="2091900" cy="2091900"/>
            <a:chOff x="-1282151" y="1323674"/>
            <a:chExt cx="2091900" cy="2091900"/>
          </a:xfrm>
        </p:grpSpPr>
        <p:sp>
          <p:nvSpPr>
            <p:cNvPr id="105" name="Google Shape;105;p1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06" name="Google Shape;106;p1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07" name="Google Shape;107;p15"/>
          <p:cNvGrpSpPr/>
          <p:nvPr/>
        </p:nvGrpSpPr>
        <p:grpSpPr>
          <a:xfrm>
            <a:off x="8419899" y="-207226"/>
            <a:ext cx="2091900" cy="2091900"/>
            <a:chOff x="-1282151" y="1323674"/>
            <a:chExt cx="2091900" cy="2091900"/>
          </a:xfrm>
        </p:grpSpPr>
        <p:sp>
          <p:nvSpPr>
            <p:cNvPr id="108" name="Google Shape;108;p1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09" name="Google Shape;109;p1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10" name="Google Shape;110;p15"/>
          <p:cNvGrpSpPr/>
          <p:nvPr/>
        </p:nvGrpSpPr>
        <p:grpSpPr>
          <a:xfrm rot="1901110">
            <a:off x="8682253" y="4361747"/>
            <a:ext cx="1567179" cy="1567179"/>
            <a:chOff x="-1282151" y="1323674"/>
            <a:chExt cx="2091900" cy="2091900"/>
          </a:xfrm>
        </p:grpSpPr>
        <p:sp>
          <p:nvSpPr>
            <p:cNvPr id="111" name="Google Shape;111;p15"/>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112" name="Google Shape;112;p15"/>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113" name="Google Shape;113;p15"/>
          <p:cNvGrpSpPr/>
          <p:nvPr/>
        </p:nvGrpSpPr>
        <p:grpSpPr>
          <a:xfrm>
            <a:off x="292426" y="958261"/>
            <a:ext cx="517327" cy="517327"/>
            <a:chOff x="-1282151" y="1323674"/>
            <a:chExt cx="2091900" cy="2091900"/>
          </a:xfrm>
        </p:grpSpPr>
        <p:sp>
          <p:nvSpPr>
            <p:cNvPr id="114" name="Google Shape;114;p15"/>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115" name="Google Shape;115;p15"/>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116" name="Google Shape;116;p15"/>
          <p:cNvGrpSpPr/>
          <p:nvPr/>
        </p:nvGrpSpPr>
        <p:grpSpPr>
          <a:xfrm>
            <a:off x="-586198" y="149818"/>
            <a:ext cx="878598" cy="878598"/>
            <a:chOff x="-1282151" y="1323674"/>
            <a:chExt cx="2091900" cy="2091900"/>
          </a:xfrm>
        </p:grpSpPr>
        <p:sp>
          <p:nvSpPr>
            <p:cNvPr id="117" name="Google Shape;117;p15"/>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118" name="Google Shape;118;p15"/>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119" name="Google Shape;119;p15"/>
          <p:cNvSpPr txBox="1"/>
          <p:nvPr>
            <p:ph idx="12" type="sldNum"/>
          </p:nvPr>
        </p:nvSpPr>
        <p:spPr>
          <a:xfrm>
            <a:off x="0" y="4737125"/>
            <a:ext cx="9232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120" name="Google Shape;120;p15"/>
          <p:cNvSpPr txBox="1"/>
          <p:nvPr/>
        </p:nvSpPr>
        <p:spPr>
          <a:xfrm>
            <a:off x="0" y="245875"/>
            <a:ext cx="9057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Contexte &amp; Objectifs </a:t>
            </a:r>
            <a:endParaRPr sz="2900">
              <a:solidFill>
                <a:srgbClr val="B7B7B7"/>
              </a:solidFill>
              <a:latin typeface="Work Sans Light"/>
              <a:ea typeface="Work Sans Light"/>
              <a:cs typeface="Work Sans Light"/>
              <a:sym typeface="Work Sans Light"/>
            </a:endParaRPr>
          </a:p>
        </p:txBody>
      </p:sp>
      <p:sp>
        <p:nvSpPr>
          <p:cNvPr id="121" name="Google Shape;121;p15"/>
          <p:cNvSpPr txBox="1"/>
          <p:nvPr/>
        </p:nvSpPr>
        <p:spPr>
          <a:xfrm>
            <a:off x="899525" y="1086925"/>
            <a:ext cx="7413600" cy="33399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1200"/>
              </a:spcBef>
              <a:spcAft>
                <a:spcPts val="0"/>
              </a:spcAft>
              <a:buNone/>
            </a:pPr>
            <a:r>
              <a:rPr lang="fr" sz="1700">
                <a:solidFill>
                  <a:schemeClr val="lt1"/>
                </a:solidFill>
              </a:rPr>
              <a:t>🌐 Digitaliser les services de bien-être</a:t>
            </a:r>
            <a:br>
              <a:rPr lang="fr" sz="1700">
                <a:solidFill>
                  <a:schemeClr val="lt1"/>
                </a:solidFill>
              </a:rPr>
            </a:br>
            <a:r>
              <a:rPr lang="fr" sz="1700">
                <a:solidFill>
                  <a:schemeClr val="lt1"/>
                </a:solidFill>
              </a:rPr>
              <a:t>📅 Prise de rendez-vous (présentiel / distanciel)</a:t>
            </a:r>
            <a:br>
              <a:rPr lang="fr" sz="1700">
                <a:solidFill>
                  <a:schemeClr val="lt1"/>
                </a:solidFill>
              </a:rPr>
            </a:br>
            <a:r>
              <a:rPr lang="fr" sz="1700">
                <a:solidFill>
                  <a:schemeClr val="lt1"/>
                </a:solidFill>
              </a:rPr>
              <a:t>💻 Moderniser l’expérience client</a:t>
            </a:r>
            <a:br>
              <a:rPr lang="fr" sz="1700">
                <a:solidFill>
                  <a:schemeClr val="lt1"/>
                </a:solidFill>
              </a:rPr>
            </a:br>
            <a:r>
              <a:rPr lang="fr" sz="1700">
                <a:solidFill>
                  <a:schemeClr val="lt1"/>
                </a:solidFill>
              </a:rPr>
              <a:t>🔍 Améliorer visibilité (SEO)</a:t>
            </a:r>
            <a:endParaRPr sz="1700">
              <a:solidFill>
                <a:schemeClr val="lt1"/>
              </a:solidFill>
            </a:endParaRPr>
          </a:p>
          <a:p>
            <a:pPr indent="0" lvl="0" marL="0" rtl="0" algn="ctr">
              <a:lnSpc>
                <a:spcPct val="200000"/>
              </a:lnSpc>
              <a:spcBef>
                <a:spcPts val="1200"/>
              </a:spcBef>
              <a:spcAft>
                <a:spcPts val="1000"/>
              </a:spcAft>
              <a:buNone/>
            </a:pPr>
            <a:r>
              <a:rPr lang="fr" sz="1700">
                <a:solidFill>
                  <a:schemeClr val="lt1"/>
                </a:solidFill>
              </a:rPr>
              <a:t>📰 Gestion articles (admin)</a:t>
            </a:r>
            <a:br>
              <a:rPr lang="fr" sz="1700">
                <a:solidFill>
                  <a:schemeClr val="lt1"/>
                </a:solidFill>
              </a:rPr>
            </a:br>
            <a:r>
              <a:rPr lang="fr" sz="1700">
                <a:solidFill>
                  <a:schemeClr val="lt1"/>
                </a:solidFill>
              </a:rPr>
              <a:t>⭐ Gestion favoris (utilisateur)</a:t>
            </a:r>
            <a:endParaRPr sz="2300">
              <a:solidFill>
                <a:schemeClr val="lt1"/>
              </a:solidFill>
              <a:latin typeface="Sorts Mill Goudy"/>
              <a:ea typeface="Sorts Mill Goudy"/>
              <a:cs typeface="Sorts Mill Goudy"/>
              <a:sym typeface="Sorts Mill Goud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5" name="Shape 825"/>
        <p:cNvGrpSpPr/>
        <p:nvPr/>
      </p:nvGrpSpPr>
      <p:grpSpPr>
        <a:xfrm>
          <a:off x="0" y="0"/>
          <a:ext cx="0" cy="0"/>
          <a:chOff x="0" y="0"/>
          <a:chExt cx="0" cy="0"/>
        </a:xfrm>
      </p:grpSpPr>
      <p:grpSp>
        <p:nvGrpSpPr>
          <p:cNvPr id="826" name="Google Shape;826;p42"/>
          <p:cNvGrpSpPr/>
          <p:nvPr/>
        </p:nvGrpSpPr>
        <p:grpSpPr>
          <a:xfrm>
            <a:off x="-1282151" y="1323674"/>
            <a:ext cx="2091900" cy="2091900"/>
            <a:chOff x="-1282151" y="1323674"/>
            <a:chExt cx="2091900" cy="2091900"/>
          </a:xfrm>
        </p:grpSpPr>
        <p:sp>
          <p:nvSpPr>
            <p:cNvPr id="827" name="Google Shape;827;p4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28" name="Google Shape;828;p4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29" name="Google Shape;829;p42"/>
          <p:cNvGrpSpPr/>
          <p:nvPr/>
        </p:nvGrpSpPr>
        <p:grpSpPr>
          <a:xfrm>
            <a:off x="8419899" y="-207226"/>
            <a:ext cx="2091900" cy="2091900"/>
            <a:chOff x="-1282151" y="1323674"/>
            <a:chExt cx="2091900" cy="2091900"/>
          </a:xfrm>
        </p:grpSpPr>
        <p:sp>
          <p:nvSpPr>
            <p:cNvPr id="830" name="Google Shape;830;p4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31" name="Google Shape;831;p4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32" name="Google Shape;832;p42"/>
          <p:cNvGrpSpPr/>
          <p:nvPr/>
        </p:nvGrpSpPr>
        <p:grpSpPr>
          <a:xfrm rot="1901110">
            <a:off x="8682253" y="4361747"/>
            <a:ext cx="1567179" cy="1567179"/>
            <a:chOff x="-1282151" y="1323674"/>
            <a:chExt cx="2091900" cy="2091900"/>
          </a:xfrm>
        </p:grpSpPr>
        <p:sp>
          <p:nvSpPr>
            <p:cNvPr id="833" name="Google Shape;833;p42"/>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834" name="Google Shape;834;p42"/>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835" name="Google Shape;835;p42"/>
          <p:cNvGrpSpPr/>
          <p:nvPr/>
        </p:nvGrpSpPr>
        <p:grpSpPr>
          <a:xfrm>
            <a:off x="292426" y="958261"/>
            <a:ext cx="517327" cy="517327"/>
            <a:chOff x="-1282151" y="1323674"/>
            <a:chExt cx="2091900" cy="2091900"/>
          </a:xfrm>
        </p:grpSpPr>
        <p:sp>
          <p:nvSpPr>
            <p:cNvPr id="836" name="Google Shape;836;p42"/>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837" name="Google Shape;837;p42"/>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838" name="Google Shape;838;p42"/>
          <p:cNvGrpSpPr/>
          <p:nvPr/>
        </p:nvGrpSpPr>
        <p:grpSpPr>
          <a:xfrm>
            <a:off x="-586198" y="149818"/>
            <a:ext cx="878598" cy="878598"/>
            <a:chOff x="-1282151" y="1323674"/>
            <a:chExt cx="2091900" cy="2091900"/>
          </a:xfrm>
        </p:grpSpPr>
        <p:sp>
          <p:nvSpPr>
            <p:cNvPr id="839" name="Google Shape;839;p42"/>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840" name="Google Shape;840;p42"/>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841" name="Google Shape;841;p42"/>
          <p:cNvSpPr txBox="1"/>
          <p:nvPr>
            <p:ph idx="12" type="sldNum"/>
          </p:nvPr>
        </p:nvSpPr>
        <p:spPr>
          <a:xfrm>
            <a:off x="0" y="4737125"/>
            <a:ext cx="9253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842" name="Google Shape;842;p42"/>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Conclusion</a:t>
            </a:r>
            <a:endParaRPr sz="2900">
              <a:solidFill>
                <a:srgbClr val="B7B7B7"/>
              </a:solidFill>
              <a:latin typeface="Work Sans Light"/>
              <a:ea typeface="Work Sans Light"/>
              <a:cs typeface="Work Sans Light"/>
              <a:sym typeface="Work Sans Light"/>
            </a:endParaRPr>
          </a:p>
        </p:txBody>
      </p:sp>
      <p:sp>
        <p:nvSpPr>
          <p:cNvPr id="843" name="Google Shape;843;p42"/>
          <p:cNvSpPr txBox="1"/>
          <p:nvPr/>
        </p:nvSpPr>
        <p:spPr>
          <a:xfrm>
            <a:off x="1143995" y="1256025"/>
            <a:ext cx="7118400" cy="2962800"/>
          </a:xfrm>
          <a:prstGeom prst="rect">
            <a:avLst/>
          </a:prstGeom>
          <a:noFill/>
          <a:ln>
            <a:noFill/>
          </a:ln>
        </p:spPr>
        <p:txBody>
          <a:bodyPr anchorCtr="0" anchor="ctr" bIns="103450" lIns="103450" spcFirstLastPara="1" rIns="103450" wrap="square" tIns="103450">
            <a:noAutofit/>
          </a:bodyPr>
          <a:lstStyle/>
          <a:p>
            <a:pPr indent="0" lvl="0" marL="0" rtl="0" algn="ctr">
              <a:lnSpc>
                <a:spcPct val="115000"/>
              </a:lnSpc>
              <a:spcBef>
                <a:spcPts val="1200"/>
              </a:spcBef>
              <a:spcAft>
                <a:spcPts val="0"/>
              </a:spcAft>
              <a:buClr>
                <a:schemeClr val="dk1"/>
              </a:buClr>
              <a:buSzPts val="1100"/>
              <a:buFont typeface="Arial"/>
              <a:buNone/>
            </a:pPr>
            <a:r>
              <a:rPr lang="fr" sz="2036">
                <a:solidFill>
                  <a:schemeClr val="lt1"/>
                </a:solidFill>
                <a:latin typeface="Sorts Mill Goudy"/>
                <a:ea typeface="Sorts Mill Goudy"/>
                <a:cs typeface="Sorts Mill Goudy"/>
                <a:sym typeface="Sorts Mill Goudy"/>
              </a:rPr>
              <a:t> Ce stage en freelance m’a vraiment fait progresser. En tant qu’autodidacte, j’ai pu gérer le projet de A à Z et relever des défis qui m’ont fait gagner en compétences et en confiance.</a:t>
            </a:r>
            <a:endParaRPr sz="2036">
              <a:solidFill>
                <a:schemeClr val="lt1"/>
              </a:solidFill>
              <a:latin typeface="Sorts Mill Goudy"/>
              <a:ea typeface="Sorts Mill Goudy"/>
              <a:cs typeface="Sorts Mill Goudy"/>
              <a:sym typeface="Sorts Mill Goudy"/>
            </a:endParaRPr>
          </a:p>
          <a:p>
            <a:pPr indent="0" lvl="0" marL="0" rtl="0" algn="ctr">
              <a:lnSpc>
                <a:spcPct val="115000"/>
              </a:lnSpc>
              <a:spcBef>
                <a:spcPts val="1200"/>
              </a:spcBef>
              <a:spcAft>
                <a:spcPts val="0"/>
              </a:spcAft>
              <a:buNone/>
            </a:pPr>
            <a:r>
              <a:t/>
            </a:r>
            <a:endParaRPr sz="2036">
              <a:solidFill>
                <a:schemeClr val="lt1"/>
              </a:solidFill>
              <a:latin typeface="Sorts Mill Goudy"/>
              <a:ea typeface="Sorts Mill Goudy"/>
              <a:cs typeface="Sorts Mill Goudy"/>
              <a:sym typeface="Sorts Mill Goudy"/>
            </a:endParaRPr>
          </a:p>
          <a:p>
            <a:pPr indent="0" lvl="0" marL="0" rtl="0" algn="ctr">
              <a:lnSpc>
                <a:spcPct val="115000"/>
              </a:lnSpc>
              <a:spcBef>
                <a:spcPts val="1200"/>
              </a:spcBef>
              <a:spcAft>
                <a:spcPts val="1200"/>
              </a:spcAft>
              <a:buClr>
                <a:schemeClr val="dk1"/>
              </a:buClr>
              <a:buSzPts val="1100"/>
              <a:buFont typeface="Arial"/>
              <a:buNone/>
            </a:pPr>
            <a:r>
              <a:rPr lang="fr" sz="2036">
                <a:solidFill>
                  <a:schemeClr val="lt1"/>
                </a:solidFill>
                <a:latin typeface="Sorts Mill Goudy"/>
                <a:ea typeface="Sorts Mill Goudy"/>
                <a:cs typeface="Sorts Mill Goudy"/>
                <a:sym typeface="Sorts Mill Goudy"/>
              </a:rPr>
              <a:t>Merci pour votre attention !</a:t>
            </a:r>
            <a:endParaRPr sz="2036">
              <a:solidFill>
                <a:schemeClr val="lt1"/>
              </a:solidFill>
              <a:latin typeface="Sorts Mill Goudy"/>
              <a:ea typeface="Sorts Mill Goudy"/>
              <a:cs typeface="Sorts Mill Goudy"/>
              <a:sym typeface="Sorts Mill Goud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grpSp>
        <p:nvGrpSpPr>
          <p:cNvPr id="126" name="Google Shape;126;p16"/>
          <p:cNvGrpSpPr/>
          <p:nvPr/>
        </p:nvGrpSpPr>
        <p:grpSpPr>
          <a:xfrm>
            <a:off x="-1282151" y="1323674"/>
            <a:ext cx="2091900" cy="2091900"/>
            <a:chOff x="-1282151" y="1323674"/>
            <a:chExt cx="2091900" cy="2091900"/>
          </a:xfrm>
        </p:grpSpPr>
        <p:sp>
          <p:nvSpPr>
            <p:cNvPr id="127" name="Google Shape;127;p1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28" name="Google Shape;128;p1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29" name="Google Shape;129;p16"/>
          <p:cNvGrpSpPr/>
          <p:nvPr/>
        </p:nvGrpSpPr>
        <p:grpSpPr>
          <a:xfrm>
            <a:off x="8419899" y="-207226"/>
            <a:ext cx="2091900" cy="2091900"/>
            <a:chOff x="-1282151" y="1323674"/>
            <a:chExt cx="2091900" cy="2091900"/>
          </a:xfrm>
        </p:grpSpPr>
        <p:sp>
          <p:nvSpPr>
            <p:cNvPr id="130" name="Google Shape;130;p1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31" name="Google Shape;131;p1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32" name="Google Shape;132;p16"/>
          <p:cNvGrpSpPr/>
          <p:nvPr/>
        </p:nvGrpSpPr>
        <p:grpSpPr>
          <a:xfrm rot="1901110">
            <a:off x="8682253" y="4361747"/>
            <a:ext cx="1567179" cy="1567179"/>
            <a:chOff x="-1282151" y="1323674"/>
            <a:chExt cx="2091900" cy="2091900"/>
          </a:xfrm>
        </p:grpSpPr>
        <p:sp>
          <p:nvSpPr>
            <p:cNvPr id="133" name="Google Shape;133;p16"/>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134" name="Google Shape;134;p16"/>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135" name="Google Shape;135;p16"/>
          <p:cNvGrpSpPr/>
          <p:nvPr/>
        </p:nvGrpSpPr>
        <p:grpSpPr>
          <a:xfrm>
            <a:off x="117251" y="898561"/>
            <a:ext cx="517327" cy="517327"/>
            <a:chOff x="-1282151" y="1323674"/>
            <a:chExt cx="2091900" cy="2091900"/>
          </a:xfrm>
        </p:grpSpPr>
        <p:sp>
          <p:nvSpPr>
            <p:cNvPr id="136" name="Google Shape;136;p16"/>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137" name="Google Shape;137;p16"/>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138" name="Google Shape;138;p16"/>
          <p:cNvGrpSpPr/>
          <p:nvPr/>
        </p:nvGrpSpPr>
        <p:grpSpPr>
          <a:xfrm>
            <a:off x="-586198" y="149818"/>
            <a:ext cx="878598" cy="878598"/>
            <a:chOff x="-1282151" y="1323674"/>
            <a:chExt cx="2091900" cy="2091900"/>
          </a:xfrm>
        </p:grpSpPr>
        <p:sp>
          <p:nvSpPr>
            <p:cNvPr id="139" name="Google Shape;139;p16"/>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140" name="Google Shape;140;p16"/>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141" name="Google Shape;141;p16"/>
          <p:cNvSpPr txBox="1"/>
          <p:nvPr>
            <p:ph idx="12" type="sldNum"/>
          </p:nvPr>
        </p:nvSpPr>
        <p:spPr>
          <a:xfrm>
            <a:off x="0" y="4737125"/>
            <a:ext cx="9253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142" name="Google Shape;142;p16"/>
          <p:cNvSpPr txBox="1"/>
          <p:nvPr/>
        </p:nvSpPr>
        <p:spPr>
          <a:xfrm>
            <a:off x="74950" y="177112"/>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Stack Technique  &amp; </a:t>
            </a:r>
            <a:r>
              <a:rPr lang="fr" sz="2900">
                <a:solidFill>
                  <a:srgbClr val="B7B7B7"/>
                </a:solidFill>
                <a:latin typeface="Work Sans Light"/>
                <a:ea typeface="Work Sans Light"/>
                <a:cs typeface="Work Sans Light"/>
                <a:sym typeface="Work Sans Light"/>
              </a:rPr>
              <a:t> Outils utilisés</a:t>
            </a:r>
            <a:r>
              <a:rPr lang="fr" sz="2900">
                <a:solidFill>
                  <a:srgbClr val="B7B7B7"/>
                </a:solidFill>
                <a:latin typeface="Work Sans Light"/>
                <a:ea typeface="Work Sans Light"/>
                <a:cs typeface="Work Sans Light"/>
                <a:sym typeface="Work Sans Light"/>
              </a:rPr>
              <a:t> </a:t>
            </a:r>
            <a:endParaRPr sz="2900">
              <a:solidFill>
                <a:srgbClr val="B7B7B7"/>
              </a:solidFill>
              <a:latin typeface="Work Sans Light"/>
              <a:ea typeface="Work Sans Light"/>
              <a:cs typeface="Work Sans Light"/>
              <a:sym typeface="Work Sans Light"/>
            </a:endParaRPr>
          </a:p>
        </p:txBody>
      </p:sp>
      <p:sp>
        <p:nvSpPr>
          <p:cNvPr id="143" name="Google Shape;143;p16"/>
          <p:cNvSpPr/>
          <p:nvPr/>
        </p:nvSpPr>
        <p:spPr>
          <a:xfrm>
            <a:off x="3248125" y="822475"/>
            <a:ext cx="5581800" cy="3914700"/>
          </a:xfrm>
          <a:prstGeom prst="rect">
            <a:avLst/>
          </a:prstGeom>
          <a:solidFill>
            <a:schemeClr val="lt1"/>
          </a:solidFill>
          <a:ln cap="flat" cmpd="sng" w="28575">
            <a:solidFill>
              <a:schemeClr val="accent5"/>
            </a:solidFill>
            <a:prstDash val="solid"/>
            <a:round/>
            <a:headEnd len="sm" w="sm" type="none"/>
            <a:tailEnd len="sm" w="sm" type="none"/>
          </a:ln>
          <a:effectLst>
            <a:outerShdw blurRad="857250" rotWithShape="0" algn="bl" dir="18000000" dist="152400">
              <a:srgbClr val="E6E6E6">
                <a:alpha val="39000"/>
              </a:srgbClr>
            </a:outerShdw>
          </a:effectLst>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fr"/>
              <a:t>      </a:t>
            </a:r>
            <a:endParaRPr/>
          </a:p>
          <a:p>
            <a:pPr indent="0" lvl="0" marL="0" rtl="0" algn="l">
              <a:lnSpc>
                <a:spcPct val="200000"/>
              </a:lnSpc>
              <a:spcBef>
                <a:spcPts val="0"/>
              </a:spcBef>
              <a:spcAft>
                <a:spcPts val="0"/>
              </a:spcAft>
              <a:buNone/>
            </a:pPr>
            <a:r>
              <a:t/>
            </a:r>
            <a:endParaRPr sz="2100">
              <a:latin typeface="Sorts Mill Goudy"/>
              <a:ea typeface="Sorts Mill Goudy"/>
              <a:cs typeface="Sorts Mill Goudy"/>
              <a:sym typeface="Sorts Mill Goudy"/>
            </a:endParaRPr>
          </a:p>
        </p:txBody>
      </p:sp>
      <p:pic>
        <p:nvPicPr>
          <p:cNvPr id="144" name="Google Shape;144;p16"/>
          <p:cNvPicPr preferRelativeResize="0"/>
          <p:nvPr/>
        </p:nvPicPr>
        <p:blipFill>
          <a:blip r:embed="rId4">
            <a:alphaModFix/>
          </a:blip>
          <a:stretch>
            <a:fillRect/>
          </a:stretch>
        </p:blipFill>
        <p:spPr>
          <a:xfrm>
            <a:off x="3429100" y="989223"/>
            <a:ext cx="796225" cy="796202"/>
          </a:xfrm>
          <a:prstGeom prst="rect">
            <a:avLst/>
          </a:prstGeom>
          <a:noFill/>
          <a:ln>
            <a:noFill/>
          </a:ln>
        </p:spPr>
      </p:pic>
      <p:pic>
        <p:nvPicPr>
          <p:cNvPr id="145" name="Google Shape;145;p16"/>
          <p:cNvPicPr preferRelativeResize="0"/>
          <p:nvPr/>
        </p:nvPicPr>
        <p:blipFill>
          <a:blip r:embed="rId5">
            <a:alphaModFix/>
          </a:blip>
          <a:stretch>
            <a:fillRect/>
          </a:stretch>
        </p:blipFill>
        <p:spPr>
          <a:xfrm>
            <a:off x="7697049" y="1161730"/>
            <a:ext cx="908869" cy="908869"/>
          </a:xfrm>
          <a:prstGeom prst="rect">
            <a:avLst/>
          </a:prstGeom>
          <a:noFill/>
          <a:ln>
            <a:noFill/>
          </a:ln>
        </p:spPr>
      </p:pic>
      <p:pic>
        <p:nvPicPr>
          <p:cNvPr id="146" name="Google Shape;146;p16"/>
          <p:cNvPicPr preferRelativeResize="0"/>
          <p:nvPr/>
        </p:nvPicPr>
        <p:blipFill>
          <a:blip r:embed="rId6">
            <a:alphaModFix/>
          </a:blip>
          <a:stretch>
            <a:fillRect/>
          </a:stretch>
        </p:blipFill>
        <p:spPr>
          <a:xfrm>
            <a:off x="3248124" y="2121149"/>
            <a:ext cx="796250" cy="796228"/>
          </a:xfrm>
          <a:prstGeom prst="rect">
            <a:avLst/>
          </a:prstGeom>
          <a:noFill/>
          <a:ln>
            <a:noFill/>
          </a:ln>
        </p:spPr>
      </p:pic>
      <p:pic>
        <p:nvPicPr>
          <p:cNvPr id="147" name="Google Shape;147;p16"/>
          <p:cNvPicPr preferRelativeResize="0"/>
          <p:nvPr/>
        </p:nvPicPr>
        <p:blipFill>
          <a:blip r:embed="rId7">
            <a:alphaModFix/>
          </a:blip>
          <a:stretch>
            <a:fillRect/>
          </a:stretch>
        </p:blipFill>
        <p:spPr>
          <a:xfrm>
            <a:off x="5963363" y="1948345"/>
            <a:ext cx="908869" cy="908869"/>
          </a:xfrm>
          <a:prstGeom prst="rect">
            <a:avLst/>
          </a:prstGeom>
          <a:noFill/>
          <a:ln>
            <a:noFill/>
          </a:ln>
        </p:spPr>
      </p:pic>
      <p:pic>
        <p:nvPicPr>
          <p:cNvPr id="148" name="Google Shape;148;p16"/>
          <p:cNvPicPr preferRelativeResize="0"/>
          <p:nvPr/>
        </p:nvPicPr>
        <p:blipFill>
          <a:blip r:embed="rId8">
            <a:alphaModFix/>
          </a:blip>
          <a:stretch>
            <a:fillRect/>
          </a:stretch>
        </p:blipFill>
        <p:spPr>
          <a:xfrm>
            <a:off x="4907987" y="1759249"/>
            <a:ext cx="796250" cy="796228"/>
          </a:xfrm>
          <a:prstGeom prst="rect">
            <a:avLst/>
          </a:prstGeom>
          <a:noFill/>
          <a:ln>
            <a:noFill/>
          </a:ln>
        </p:spPr>
      </p:pic>
      <p:pic>
        <p:nvPicPr>
          <p:cNvPr id="149" name="Google Shape;149;p16"/>
          <p:cNvPicPr preferRelativeResize="0"/>
          <p:nvPr/>
        </p:nvPicPr>
        <p:blipFill>
          <a:blip r:embed="rId9">
            <a:alphaModFix/>
          </a:blip>
          <a:stretch>
            <a:fillRect/>
          </a:stretch>
        </p:blipFill>
        <p:spPr>
          <a:xfrm>
            <a:off x="7008227" y="2280778"/>
            <a:ext cx="1263650" cy="686000"/>
          </a:xfrm>
          <a:prstGeom prst="rect">
            <a:avLst/>
          </a:prstGeom>
          <a:noFill/>
          <a:ln>
            <a:noFill/>
          </a:ln>
        </p:spPr>
      </p:pic>
      <p:pic>
        <p:nvPicPr>
          <p:cNvPr id="150" name="Google Shape;150;p16"/>
          <p:cNvPicPr preferRelativeResize="0"/>
          <p:nvPr/>
        </p:nvPicPr>
        <p:blipFill>
          <a:blip r:embed="rId10">
            <a:alphaModFix/>
          </a:blip>
          <a:stretch>
            <a:fillRect/>
          </a:stretch>
        </p:blipFill>
        <p:spPr>
          <a:xfrm>
            <a:off x="5994950" y="1060426"/>
            <a:ext cx="845700" cy="845700"/>
          </a:xfrm>
          <a:prstGeom prst="rect">
            <a:avLst/>
          </a:prstGeom>
          <a:noFill/>
          <a:ln>
            <a:noFill/>
          </a:ln>
        </p:spPr>
      </p:pic>
      <p:pic>
        <p:nvPicPr>
          <p:cNvPr id="151" name="Google Shape;151;p16"/>
          <p:cNvPicPr preferRelativeResize="0"/>
          <p:nvPr/>
        </p:nvPicPr>
        <p:blipFill>
          <a:blip r:embed="rId11">
            <a:alphaModFix/>
          </a:blip>
          <a:stretch>
            <a:fillRect/>
          </a:stretch>
        </p:blipFill>
        <p:spPr>
          <a:xfrm>
            <a:off x="4581800" y="1161725"/>
            <a:ext cx="451200" cy="451200"/>
          </a:xfrm>
          <a:prstGeom prst="rect">
            <a:avLst/>
          </a:prstGeom>
          <a:noFill/>
          <a:ln>
            <a:noFill/>
          </a:ln>
        </p:spPr>
      </p:pic>
      <p:pic>
        <p:nvPicPr>
          <p:cNvPr id="152" name="Google Shape;152;p16"/>
          <p:cNvPicPr preferRelativeResize="0"/>
          <p:nvPr/>
        </p:nvPicPr>
        <p:blipFill>
          <a:blip r:embed="rId12">
            <a:alphaModFix/>
          </a:blip>
          <a:stretch>
            <a:fillRect/>
          </a:stretch>
        </p:blipFill>
        <p:spPr>
          <a:xfrm>
            <a:off x="5246950" y="949899"/>
            <a:ext cx="534050" cy="534050"/>
          </a:xfrm>
          <a:prstGeom prst="rect">
            <a:avLst/>
          </a:prstGeom>
          <a:noFill/>
          <a:ln>
            <a:noFill/>
          </a:ln>
        </p:spPr>
      </p:pic>
      <p:pic>
        <p:nvPicPr>
          <p:cNvPr id="153" name="Google Shape;153;p16"/>
          <p:cNvPicPr preferRelativeResize="0"/>
          <p:nvPr/>
        </p:nvPicPr>
        <p:blipFill>
          <a:blip r:embed="rId13">
            <a:alphaModFix/>
          </a:blip>
          <a:stretch>
            <a:fillRect/>
          </a:stretch>
        </p:blipFill>
        <p:spPr>
          <a:xfrm>
            <a:off x="7001825" y="1216261"/>
            <a:ext cx="534050" cy="534050"/>
          </a:xfrm>
          <a:prstGeom prst="rect">
            <a:avLst/>
          </a:prstGeom>
          <a:noFill/>
          <a:ln>
            <a:noFill/>
          </a:ln>
        </p:spPr>
      </p:pic>
      <p:sp>
        <p:nvSpPr>
          <p:cNvPr id="154" name="Google Shape;154;p16"/>
          <p:cNvSpPr txBox="1"/>
          <p:nvPr/>
        </p:nvSpPr>
        <p:spPr>
          <a:xfrm>
            <a:off x="684650" y="822475"/>
            <a:ext cx="2513400" cy="4220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Next.js (Framework)</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PostgreSQL (Neon Tech)</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Prisma (ORM)</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Auth  : BcryptJs + JWT</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Déploiement : Vercel</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Visual Studio Code (Dev)	</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b="1" lang="fr" sz="1200">
                <a:solidFill>
                  <a:schemeClr val="lt1"/>
                </a:solidFill>
                <a:latin typeface="Sorts Mill Goudy"/>
                <a:ea typeface="Sorts Mill Goudy"/>
                <a:cs typeface="Sorts Mill Goudy"/>
                <a:sym typeface="Sorts Mill Goudy"/>
              </a:rPr>
              <a:t>Git/GitHub  </a:t>
            </a:r>
            <a:r>
              <a:rPr lang="fr" sz="1200">
                <a:solidFill>
                  <a:schemeClr val="lt1"/>
                </a:solidFill>
                <a:latin typeface="Sorts Mill Goudy"/>
                <a:ea typeface="Sorts Mill Goudy"/>
                <a:cs typeface="Sorts Mill Goudy"/>
                <a:sym typeface="Sorts Mill Goudy"/>
              </a:rPr>
              <a:t>(versionning &amp; collab)</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Postman (tests API)		</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b="1" lang="fr" sz="1200" u="sng">
                <a:solidFill>
                  <a:schemeClr val="lt1"/>
                </a:solidFill>
                <a:latin typeface="Sorts Mill Goudy"/>
                <a:ea typeface="Sorts Mill Goudy"/>
                <a:cs typeface="Sorts Mill Goudy"/>
                <a:sym typeface="Sorts Mill Goudy"/>
              </a:rPr>
              <a:t>Conceptions :</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Figma (maquettes) &amp; StarUML	</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1000"/>
              </a:spcBef>
              <a:spcAft>
                <a:spcPts val="0"/>
              </a:spcAft>
              <a:buNone/>
            </a:pPr>
            <a:r>
              <a:rPr b="1" lang="fr" sz="1200" u="sng">
                <a:solidFill>
                  <a:schemeClr val="lt1"/>
                </a:solidFill>
                <a:latin typeface="Sorts Mill Goudy"/>
                <a:ea typeface="Sorts Mill Goudy"/>
                <a:cs typeface="Sorts Mill Goudy"/>
                <a:sym typeface="Sorts Mill Goudy"/>
              </a:rPr>
              <a:t>Services :			 </a:t>
            </a:r>
            <a:endParaRPr b="1" sz="1200" u="sng">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Calendly, </a:t>
            </a:r>
            <a:r>
              <a:rPr lang="fr" sz="1200">
                <a:solidFill>
                  <a:schemeClr val="lt1"/>
                </a:solidFill>
                <a:uFill>
                  <a:noFill/>
                </a:uFill>
                <a:latin typeface="Sorts Mill Goudy"/>
                <a:ea typeface="Sorts Mill Goudy"/>
                <a:cs typeface="Sorts Mill Goudy"/>
                <a:sym typeface="Sorts Mill Goudy"/>
                <a:hlinkClick r:id="rId14">
                  <a:extLst>
                    <a:ext uri="{A12FA001-AC4F-418D-AE19-62706E023703}">
                      <ahyp:hlinkClr val="tx"/>
                    </a:ext>
                  </a:extLst>
                </a:hlinkClick>
              </a:rPr>
              <a:t>Email.Js</a:t>
            </a:r>
            <a:r>
              <a:rPr lang="fr" sz="1200">
                <a:solidFill>
                  <a:schemeClr val="lt1"/>
                </a:solidFill>
                <a:latin typeface="Sorts Mill Goudy"/>
                <a:ea typeface="Sorts Mill Goudy"/>
                <a:cs typeface="Sorts Mill Goudy"/>
                <a:sym typeface="Sorts Mill Goudy"/>
              </a:rPr>
              <a:t>, Cloudinary</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Trello &amp; Notion (gestion tâches)</a:t>
            </a:r>
            <a:r>
              <a:rPr lang="fr" sz="1200">
                <a:solidFill>
                  <a:schemeClr val="dk1"/>
                </a:solidFill>
                <a:latin typeface="Sorts Mill Goudy"/>
                <a:ea typeface="Sorts Mill Goudy"/>
                <a:cs typeface="Sorts Mill Goudy"/>
                <a:sym typeface="Sorts Mill Goudy"/>
              </a:rPr>
              <a:t>)</a:t>
            </a:r>
            <a:r>
              <a:rPr lang="fr" sz="1200">
                <a:solidFill>
                  <a:schemeClr val="dk1"/>
                </a:solidFill>
              </a:rPr>
              <a:t>	</a:t>
            </a:r>
            <a:endParaRPr sz="1200">
              <a:solidFill>
                <a:schemeClr val="lt1"/>
              </a:solidFill>
              <a:latin typeface="Sorts Mill Goudy"/>
              <a:ea typeface="Sorts Mill Goudy"/>
              <a:cs typeface="Sorts Mill Goudy"/>
              <a:sym typeface="Sorts Mill Goudy"/>
            </a:endParaRPr>
          </a:p>
        </p:txBody>
      </p:sp>
      <p:pic>
        <p:nvPicPr>
          <p:cNvPr id="155" name="Google Shape;155;p16" title="vs code.png"/>
          <p:cNvPicPr preferRelativeResize="0"/>
          <p:nvPr/>
        </p:nvPicPr>
        <p:blipFill>
          <a:blip r:embed="rId15">
            <a:alphaModFix/>
          </a:blip>
          <a:stretch>
            <a:fillRect/>
          </a:stretch>
        </p:blipFill>
        <p:spPr>
          <a:xfrm>
            <a:off x="4536913" y="2626838"/>
            <a:ext cx="796250" cy="796250"/>
          </a:xfrm>
          <a:prstGeom prst="rect">
            <a:avLst/>
          </a:prstGeom>
          <a:noFill/>
          <a:ln>
            <a:noFill/>
          </a:ln>
        </p:spPr>
      </p:pic>
      <p:pic>
        <p:nvPicPr>
          <p:cNvPr id="156" name="Google Shape;156;p16"/>
          <p:cNvPicPr preferRelativeResize="0"/>
          <p:nvPr/>
        </p:nvPicPr>
        <p:blipFill>
          <a:blip r:embed="rId16">
            <a:alphaModFix/>
          </a:blip>
          <a:stretch>
            <a:fillRect/>
          </a:stretch>
        </p:blipFill>
        <p:spPr>
          <a:xfrm>
            <a:off x="5696988" y="2899450"/>
            <a:ext cx="691725" cy="691725"/>
          </a:xfrm>
          <a:prstGeom prst="rect">
            <a:avLst/>
          </a:prstGeom>
          <a:noFill/>
          <a:ln>
            <a:noFill/>
          </a:ln>
        </p:spPr>
      </p:pic>
      <p:pic>
        <p:nvPicPr>
          <p:cNvPr id="157" name="Google Shape;157;p16" title="git.png"/>
          <p:cNvPicPr preferRelativeResize="0"/>
          <p:nvPr/>
        </p:nvPicPr>
        <p:blipFill>
          <a:blip r:embed="rId17">
            <a:alphaModFix/>
          </a:blip>
          <a:stretch>
            <a:fillRect/>
          </a:stretch>
        </p:blipFill>
        <p:spPr>
          <a:xfrm>
            <a:off x="3620634" y="2998246"/>
            <a:ext cx="691725" cy="691725"/>
          </a:xfrm>
          <a:prstGeom prst="rect">
            <a:avLst/>
          </a:prstGeom>
          <a:noFill/>
          <a:ln>
            <a:noFill/>
          </a:ln>
        </p:spPr>
      </p:pic>
      <p:pic>
        <p:nvPicPr>
          <p:cNvPr id="158" name="Google Shape;158;p16"/>
          <p:cNvPicPr preferRelativeResize="0"/>
          <p:nvPr/>
        </p:nvPicPr>
        <p:blipFill>
          <a:blip r:embed="rId18">
            <a:alphaModFix/>
          </a:blip>
          <a:stretch>
            <a:fillRect/>
          </a:stretch>
        </p:blipFill>
        <p:spPr>
          <a:xfrm>
            <a:off x="8138325" y="2965025"/>
            <a:ext cx="691725" cy="691725"/>
          </a:xfrm>
          <a:prstGeom prst="rect">
            <a:avLst/>
          </a:prstGeom>
          <a:noFill/>
          <a:ln>
            <a:noFill/>
          </a:ln>
        </p:spPr>
      </p:pic>
      <p:pic>
        <p:nvPicPr>
          <p:cNvPr id="159" name="Google Shape;159;p16"/>
          <p:cNvPicPr preferRelativeResize="0"/>
          <p:nvPr/>
        </p:nvPicPr>
        <p:blipFill>
          <a:blip r:embed="rId19">
            <a:alphaModFix/>
          </a:blip>
          <a:stretch>
            <a:fillRect/>
          </a:stretch>
        </p:blipFill>
        <p:spPr>
          <a:xfrm>
            <a:off x="4936925" y="3494450"/>
            <a:ext cx="652275" cy="652275"/>
          </a:xfrm>
          <a:prstGeom prst="rect">
            <a:avLst/>
          </a:prstGeom>
          <a:noFill/>
          <a:ln>
            <a:noFill/>
          </a:ln>
        </p:spPr>
      </p:pic>
      <p:pic>
        <p:nvPicPr>
          <p:cNvPr id="160" name="Google Shape;160;p16"/>
          <p:cNvPicPr preferRelativeResize="0"/>
          <p:nvPr/>
        </p:nvPicPr>
        <p:blipFill>
          <a:blip r:embed="rId20">
            <a:alphaModFix/>
          </a:blip>
          <a:stretch>
            <a:fillRect/>
          </a:stretch>
        </p:blipFill>
        <p:spPr>
          <a:xfrm>
            <a:off x="5934400" y="3897136"/>
            <a:ext cx="534050" cy="534050"/>
          </a:xfrm>
          <a:prstGeom prst="rect">
            <a:avLst/>
          </a:prstGeom>
          <a:noFill/>
          <a:ln>
            <a:noFill/>
          </a:ln>
        </p:spPr>
      </p:pic>
      <p:pic>
        <p:nvPicPr>
          <p:cNvPr id="161" name="Google Shape;161;p16"/>
          <p:cNvPicPr preferRelativeResize="0"/>
          <p:nvPr/>
        </p:nvPicPr>
        <p:blipFill>
          <a:blip r:embed="rId21">
            <a:alphaModFix/>
          </a:blip>
          <a:stretch>
            <a:fillRect/>
          </a:stretch>
        </p:blipFill>
        <p:spPr>
          <a:xfrm>
            <a:off x="6739615" y="3131085"/>
            <a:ext cx="796250" cy="652285"/>
          </a:xfrm>
          <a:prstGeom prst="rect">
            <a:avLst/>
          </a:prstGeom>
          <a:noFill/>
          <a:ln>
            <a:noFill/>
          </a:ln>
        </p:spPr>
      </p:pic>
      <p:pic>
        <p:nvPicPr>
          <p:cNvPr id="162" name="Google Shape;162;p16"/>
          <p:cNvPicPr preferRelativeResize="0"/>
          <p:nvPr/>
        </p:nvPicPr>
        <p:blipFill>
          <a:blip r:embed="rId22">
            <a:alphaModFix/>
          </a:blip>
          <a:stretch>
            <a:fillRect/>
          </a:stretch>
        </p:blipFill>
        <p:spPr>
          <a:xfrm>
            <a:off x="7697049" y="3838025"/>
            <a:ext cx="652250" cy="652250"/>
          </a:xfrm>
          <a:prstGeom prst="rect">
            <a:avLst/>
          </a:prstGeom>
          <a:noFill/>
          <a:ln>
            <a:noFill/>
          </a:ln>
        </p:spPr>
      </p:pic>
      <p:pic>
        <p:nvPicPr>
          <p:cNvPr id="163" name="Google Shape;163;p16"/>
          <p:cNvPicPr preferRelativeResize="0"/>
          <p:nvPr/>
        </p:nvPicPr>
        <p:blipFill>
          <a:blip r:embed="rId23">
            <a:alphaModFix/>
          </a:blip>
          <a:stretch>
            <a:fillRect/>
          </a:stretch>
        </p:blipFill>
        <p:spPr>
          <a:xfrm>
            <a:off x="4015388" y="1974575"/>
            <a:ext cx="652275" cy="652275"/>
          </a:xfrm>
          <a:prstGeom prst="rect">
            <a:avLst/>
          </a:prstGeom>
          <a:noFill/>
          <a:ln>
            <a:noFill/>
          </a:ln>
        </p:spPr>
      </p:pic>
      <p:pic>
        <p:nvPicPr>
          <p:cNvPr id="164" name="Google Shape;164;p16"/>
          <p:cNvPicPr preferRelativeResize="0"/>
          <p:nvPr/>
        </p:nvPicPr>
        <p:blipFill>
          <a:blip r:embed="rId24">
            <a:alphaModFix/>
          </a:blip>
          <a:stretch>
            <a:fillRect/>
          </a:stretch>
        </p:blipFill>
        <p:spPr>
          <a:xfrm>
            <a:off x="4209138" y="3946524"/>
            <a:ext cx="534050" cy="534050"/>
          </a:xfrm>
          <a:prstGeom prst="rect">
            <a:avLst/>
          </a:prstGeom>
          <a:noFill/>
          <a:ln>
            <a:noFill/>
          </a:ln>
        </p:spPr>
      </p:pic>
      <p:pic>
        <p:nvPicPr>
          <p:cNvPr id="165" name="Google Shape;165;p16"/>
          <p:cNvPicPr preferRelativeResize="0"/>
          <p:nvPr/>
        </p:nvPicPr>
        <p:blipFill>
          <a:blip r:embed="rId25">
            <a:alphaModFix/>
          </a:blip>
          <a:stretch>
            <a:fillRect/>
          </a:stretch>
        </p:blipFill>
        <p:spPr>
          <a:xfrm>
            <a:off x="3436572" y="3897125"/>
            <a:ext cx="534050" cy="534050"/>
          </a:xfrm>
          <a:prstGeom prst="rect">
            <a:avLst/>
          </a:prstGeom>
          <a:noFill/>
          <a:ln>
            <a:noFill/>
          </a:ln>
        </p:spPr>
      </p:pic>
      <p:pic>
        <p:nvPicPr>
          <p:cNvPr id="166" name="Google Shape;166;p16" title="Staruml_logo.png"/>
          <p:cNvPicPr preferRelativeResize="0"/>
          <p:nvPr/>
        </p:nvPicPr>
        <p:blipFill>
          <a:blip r:embed="rId26">
            <a:alphaModFix/>
          </a:blip>
          <a:stretch>
            <a:fillRect/>
          </a:stretch>
        </p:blipFill>
        <p:spPr>
          <a:xfrm>
            <a:off x="6662194" y="3950421"/>
            <a:ext cx="652275" cy="6196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grpSp>
        <p:nvGrpSpPr>
          <p:cNvPr id="171" name="Google Shape;171;p17"/>
          <p:cNvGrpSpPr/>
          <p:nvPr/>
        </p:nvGrpSpPr>
        <p:grpSpPr>
          <a:xfrm>
            <a:off x="-1282151" y="1323674"/>
            <a:ext cx="2091900" cy="2091900"/>
            <a:chOff x="-1282151" y="1323674"/>
            <a:chExt cx="2091900" cy="2091900"/>
          </a:xfrm>
        </p:grpSpPr>
        <p:sp>
          <p:nvSpPr>
            <p:cNvPr id="172" name="Google Shape;172;p1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73" name="Google Shape;173;p1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74" name="Google Shape;174;p17"/>
          <p:cNvGrpSpPr/>
          <p:nvPr/>
        </p:nvGrpSpPr>
        <p:grpSpPr>
          <a:xfrm>
            <a:off x="8419899" y="-207226"/>
            <a:ext cx="2091900" cy="2091900"/>
            <a:chOff x="-1282151" y="1323674"/>
            <a:chExt cx="2091900" cy="2091900"/>
          </a:xfrm>
        </p:grpSpPr>
        <p:sp>
          <p:nvSpPr>
            <p:cNvPr id="175" name="Google Shape;175;p1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76" name="Google Shape;176;p1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77" name="Google Shape;177;p17"/>
          <p:cNvGrpSpPr/>
          <p:nvPr/>
        </p:nvGrpSpPr>
        <p:grpSpPr>
          <a:xfrm rot="1901110">
            <a:off x="8682253" y="4361747"/>
            <a:ext cx="1567179" cy="1567179"/>
            <a:chOff x="-1282151" y="1323674"/>
            <a:chExt cx="2091900" cy="2091900"/>
          </a:xfrm>
        </p:grpSpPr>
        <p:sp>
          <p:nvSpPr>
            <p:cNvPr id="178" name="Google Shape;178;p17"/>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179" name="Google Shape;179;p17"/>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180" name="Google Shape;180;p17"/>
          <p:cNvGrpSpPr/>
          <p:nvPr/>
        </p:nvGrpSpPr>
        <p:grpSpPr>
          <a:xfrm>
            <a:off x="292426" y="958261"/>
            <a:ext cx="517327" cy="517327"/>
            <a:chOff x="-1282151" y="1323674"/>
            <a:chExt cx="2091900" cy="2091900"/>
          </a:xfrm>
        </p:grpSpPr>
        <p:sp>
          <p:nvSpPr>
            <p:cNvPr id="181" name="Google Shape;181;p17"/>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182" name="Google Shape;182;p17"/>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183" name="Google Shape;183;p17"/>
          <p:cNvGrpSpPr/>
          <p:nvPr/>
        </p:nvGrpSpPr>
        <p:grpSpPr>
          <a:xfrm>
            <a:off x="-586198" y="149818"/>
            <a:ext cx="878598" cy="878598"/>
            <a:chOff x="-1282151" y="1323674"/>
            <a:chExt cx="2091900" cy="2091900"/>
          </a:xfrm>
        </p:grpSpPr>
        <p:sp>
          <p:nvSpPr>
            <p:cNvPr id="184" name="Google Shape;184;p17"/>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185" name="Google Shape;185;p17"/>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186" name="Google Shape;186;p17"/>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187" name="Google Shape;187;p17"/>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React.js</a:t>
            </a:r>
            <a:endParaRPr sz="2900">
              <a:solidFill>
                <a:srgbClr val="B7B7B7"/>
              </a:solidFill>
              <a:latin typeface="Work Sans Light"/>
              <a:ea typeface="Work Sans Light"/>
              <a:cs typeface="Work Sans Light"/>
              <a:sym typeface="Work Sans Light"/>
            </a:endParaRPr>
          </a:p>
        </p:txBody>
      </p:sp>
      <p:sp>
        <p:nvSpPr>
          <p:cNvPr id="188" name="Google Shape;188;p17"/>
          <p:cNvSpPr txBox="1"/>
          <p:nvPr/>
        </p:nvSpPr>
        <p:spPr>
          <a:xfrm>
            <a:off x="2276463" y="958250"/>
            <a:ext cx="4644300" cy="3704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200"/>
              </a:spcBef>
              <a:spcAft>
                <a:spcPts val="0"/>
              </a:spcAft>
              <a:buNone/>
            </a:pPr>
            <a:r>
              <a:rPr b="1" lang="fr" sz="1300">
                <a:solidFill>
                  <a:schemeClr val="lt1"/>
                </a:solidFill>
              </a:rPr>
              <a:t>Bibliothèque JavaScript</a:t>
            </a:r>
            <a:r>
              <a:rPr lang="fr" sz="1300">
                <a:solidFill>
                  <a:schemeClr val="lt1"/>
                </a:solidFill>
              </a:rPr>
              <a:t> pour construire des interfaces utilisateur.</a:t>
            </a:r>
            <a:endParaRPr sz="1300">
              <a:solidFill>
                <a:schemeClr val="lt1"/>
              </a:solidFill>
            </a:endParaRPr>
          </a:p>
          <a:p>
            <a:pPr indent="0" lvl="0" marL="0" rtl="0" algn="l">
              <a:lnSpc>
                <a:spcPct val="150000"/>
              </a:lnSpc>
              <a:spcBef>
                <a:spcPts val="1200"/>
              </a:spcBef>
              <a:spcAft>
                <a:spcPts val="0"/>
              </a:spcAft>
              <a:buNone/>
            </a:pPr>
            <a:r>
              <a:rPr b="1" lang="fr" sz="1300">
                <a:solidFill>
                  <a:schemeClr val="lt1"/>
                </a:solidFill>
              </a:rPr>
              <a:t>Principes clés :</a:t>
            </a:r>
            <a:endParaRPr b="1" sz="1300">
              <a:solidFill>
                <a:schemeClr val="lt1"/>
              </a:solidFill>
            </a:endParaRPr>
          </a:p>
          <a:p>
            <a:pPr indent="-311150" lvl="0" marL="457200" rtl="0" algn="l">
              <a:lnSpc>
                <a:spcPct val="150000"/>
              </a:lnSpc>
              <a:spcBef>
                <a:spcPts val="1200"/>
              </a:spcBef>
              <a:spcAft>
                <a:spcPts val="0"/>
              </a:spcAft>
              <a:buClr>
                <a:schemeClr val="lt1"/>
              </a:buClr>
              <a:buSzPts val="1300"/>
              <a:buChar char="●"/>
            </a:pPr>
            <a:r>
              <a:rPr b="1" lang="fr" sz="1300">
                <a:solidFill>
                  <a:schemeClr val="lt1"/>
                </a:solidFill>
              </a:rPr>
              <a:t>Composants réutilisables</a:t>
            </a:r>
            <a:r>
              <a:rPr lang="fr" sz="1300">
                <a:solidFill>
                  <a:schemeClr val="lt1"/>
                </a:solidFill>
              </a:rPr>
              <a:t> : Architecture modulaire</a:t>
            </a:r>
            <a:endParaRPr sz="1300">
              <a:solidFill>
                <a:schemeClr val="lt1"/>
              </a:solidFill>
            </a:endParaRPr>
          </a:p>
          <a:p>
            <a:pPr indent="-311150" lvl="0" marL="457200" rtl="0" algn="l">
              <a:lnSpc>
                <a:spcPct val="150000"/>
              </a:lnSpc>
              <a:spcBef>
                <a:spcPts val="0"/>
              </a:spcBef>
              <a:spcAft>
                <a:spcPts val="0"/>
              </a:spcAft>
              <a:buClr>
                <a:schemeClr val="lt1"/>
              </a:buClr>
              <a:buSzPts val="1300"/>
              <a:buChar char="●"/>
            </a:pPr>
            <a:r>
              <a:rPr b="1" lang="fr" sz="1300">
                <a:solidFill>
                  <a:schemeClr val="lt1"/>
                </a:solidFill>
              </a:rPr>
              <a:t>Virtual DOM</a:t>
            </a:r>
            <a:r>
              <a:rPr lang="fr" sz="1300">
                <a:solidFill>
                  <a:schemeClr val="lt1"/>
                </a:solidFill>
              </a:rPr>
              <a:t> : Mises à jour optimisées</a:t>
            </a:r>
            <a:endParaRPr sz="1300">
              <a:solidFill>
                <a:schemeClr val="lt1"/>
              </a:solidFill>
            </a:endParaRPr>
          </a:p>
          <a:p>
            <a:pPr indent="-311150" lvl="0" marL="457200" rtl="0" algn="l">
              <a:lnSpc>
                <a:spcPct val="150000"/>
              </a:lnSpc>
              <a:spcBef>
                <a:spcPts val="0"/>
              </a:spcBef>
              <a:spcAft>
                <a:spcPts val="0"/>
              </a:spcAft>
              <a:buClr>
                <a:schemeClr val="lt1"/>
              </a:buClr>
              <a:buSzPts val="1300"/>
              <a:buChar char="●"/>
            </a:pPr>
            <a:r>
              <a:rPr b="1" lang="fr" sz="1300">
                <a:solidFill>
                  <a:schemeClr val="lt1"/>
                </a:solidFill>
              </a:rPr>
              <a:t>JSX</a:t>
            </a:r>
            <a:r>
              <a:rPr lang="fr" sz="1300">
                <a:solidFill>
                  <a:schemeClr val="lt1"/>
                </a:solidFill>
              </a:rPr>
              <a:t> : Syntaxe HTML dans JavaScript</a:t>
            </a:r>
            <a:endParaRPr sz="1300">
              <a:solidFill>
                <a:schemeClr val="lt1"/>
              </a:solidFill>
            </a:endParaRPr>
          </a:p>
          <a:p>
            <a:pPr indent="-311150" lvl="0" marL="457200" rtl="0" algn="l">
              <a:lnSpc>
                <a:spcPct val="150000"/>
              </a:lnSpc>
              <a:spcBef>
                <a:spcPts val="0"/>
              </a:spcBef>
              <a:spcAft>
                <a:spcPts val="0"/>
              </a:spcAft>
              <a:buClr>
                <a:schemeClr val="lt1"/>
              </a:buClr>
              <a:buSzPts val="1300"/>
              <a:buChar char="●"/>
            </a:pPr>
            <a:r>
              <a:rPr b="1" lang="fr" sz="1300">
                <a:solidFill>
                  <a:schemeClr val="lt1"/>
                </a:solidFill>
              </a:rPr>
              <a:t>Hooks</a:t>
            </a:r>
            <a:r>
              <a:rPr lang="fr" sz="1300">
                <a:solidFill>
                  <a:schemeClr val="lt1"/>
                </a:solidFill>
              </a:rPr>
              <a:t> : useState, useEffect pour gérer l'état et les effets</a:t>
            </a:r>
            <a:endParaRPr sz="1300">
              <a:solidFill>
                <a:schemeClr val="lt1"/>
              </a:solidFill>
              <a:latin typeface="Sorts Mill Goudy"/>
              <a:ea typeface="Sorts Mill Goudy"/>
              <a:cs typeface="Sorts Mill Goudy"/>
              <a:sym typeface="Sorts Mill Goudy"/>
            </a:endParaRPr>
          </a:p>
        </p:txBody>
      </p:sp>
      <p:pic>
        <p:nvPicPr>
          <p:cNvPr id="189" name="Google Shape;189;p17"/>
          <p:cNvPicPr preferRelativeResize="0"/>
          <p:nvPr/>
        </p:nvPicPr>
        <p:blipFill>
          <a:blip r:embed="rId4">
            <a:alphaModFix/>
          </a:blip>
          <a:stretch>
            <a:fillRect/>
          </a:stretch>
        </p:blipFill>
        <p:spPr>
          <a:xfrm>
            <a:off x="6697475" y="308825"/>
            <a:ext cx="1059800" cy="105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grpSp>
        <p:nvGrpSpPr>
          <p:cNvPr id="194" name="Google Shape;194;p18"/>
          <p:cNvGrpSpPr/>
          <p:nvPr/>
        </p:nvGrpSpPr>
        <p:grpSpPr>
          <a:xfrm>
            <a:off x="-1282151" y="1323674"/>
            <a:ext cx="2091900" cy="2091900"/>
            <a:chOff x="-1282151" y="1323674"/>
            <a:chExt cx="2091900" cy="2091900"/>
          </a:xfrm>
        </p:grpSpPr>
        <p:sp>
          <p:nvSpPr>
            <p:cNvPr id="195" name="Google Shape;195;p1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96" name="Google Shape;196;p1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97" name="Google Shape;197;p18"/>
          <p:cNvGrpSpPr/>
          <p:nvPr/>
        </p:nvGrpSpPr>
        <p:grpSpPr>
          <a:xfrm>
            <a:off x="8419899" y="-207226"/>
            <a:ext cx="2091900" cy="2091900"/>
            <a:chOff x="-1282151" y="1323674"/>
            <a:chExt cx="2091900" cy="2091900"/>
          </a:xfrm>
        </p:grpSpPr>
        <p:sp>
          <p:nvSpPr>
            <p:cNvPr id="198" name="Google Shape;198;p1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99" name="Google Shape;199;p1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00" name="Google Shape;200;p18"/>
          <p:cNvGrpSpPr/>
          <p:nvPr/>
        </p:nvGrpSpPr>
        <p:grpSpPr>
          <a:xfrm rot="1901110">
            <a:off x="8682253" y="4361747"/>
            <a:ext cx="1567179" cy="1567179"/>
            <a:chOff x="-1282151" y="1323674"/>
            <a:chExt cx="2091900" cy="2091900"/>
          </a:xfrm>
        </p:grpSpPr>
        <p:sp>
          <p:nvSpPr>
            <p:cNvPr id="201" name="Google Shape;201;p18"/>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202" name="Google Shape;202;p18"/>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203" name="Google Shape;203;p18"/>
          <p:cNvGrpSpPr/>
          <p:nvPr/>
        </p:nvGrpSpPr>
        <p:grpSpPr>
          <a:xfrm>
            <a:off x="292426" y="958261"/>
            <a:ext cx="517327" cy="517327"/>
            <a:chOff x="-1282151" y="1323674"/>
            <a:chExt cx="2091900" cy="2091900"/>
          </a:xfrm>
        </p:grpSpPr>
        <p:sp>
          <p:nvSpPr>
            <p:cNvPr id="204" name="Google Shape;204;p18"/>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205" name="Google Shape;205;p18"/>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206" name="Google Shape;206;p18"/>
          <p:cNvGrpSpPr/>
          <p:nvPr/>
        </p:nvGrpSpPr>
        <p:grpSpPr>
          <a:xfrm>
            <a:off x="-586198" y="149818"/>
            <a:ext cx="878598" cy="878598"/>
            <a:chOff x="-1282151" y="1323674"/>
            <a:chExt cx="2091900" cy="2091900"/>
          </a:xfrm>
        </p:grpSpPr>
        <p:sp>
          <p:nvSpPr>
            <p:cNvPr id="207" name="Google Shape;207;p18"/>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208" name="Google Shape;208;p18"/>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209" name="Google Shape;209;p18"/>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210" name="Google Shape;210;p18"/>
          <p:cNvSpPr txBox="1"/>
          <p:nvPr/>
        </p:nvSpPr>
        <p:spPr>
          <a:xfrm>
            <a:off x="74950" y="89220"/>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Next.js</a:t>
            </a:r>
            <a:endParaRPr sz="2900">
              <a:solidFill>
                <a:srgbClr val="B7B7B7"/>
              </a:solidFill>
              <a:latin typeface="Work Sans Light"/>
              <a:ea typeface="Work Sans Light"/>
              <a:cs typeface="Work Sans Light"/>
              <a:sym typeface="Work Sans Light"/>
            </a:endParaRPr>
          </a:p>
        </p:txBody>
      </p:sp>
      <p:sp>
        <p:nvSpPr>
          <p:cNvPr id="211" name="Google Shape;211;p18"/>
          <p:cNvSpPr txBox="1"/>
          <p:nvPr/>
        </p:nvSpPr>
        <p:spPr>
          <a:xfrm>
            <a:off x="809750" y="726200"/>
            <a:ext cx="4712100" cy="31302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200"/>
              </a:spcBef>
              <a:spcAft>
                <a:spcPts val="0"/>
              </a:spcAft>
              <a:buNone/>
            </a:pPr>
            <a:r>
              <a:rPr b="1" lang="fr" sz="1300">
                <a:solidFill>
                  <a:schemeClr val="lt1"/>
                </a:solidFill>
              </a:rPr>
              <a:t>Framework React</a:t>
            </a:r>
            <a:r>
              <a:rPr lang="fr" sz="1300">
                <a:solidFill>
                  <a:schemeClr val="lt1"/>
                </a:solidFill>
              </a:rPr>
              <a:t> créé par Vercel qui ajoute des fonctionnalités puissantes.</a:t>
            </a:r>
            <a:endParaRPr sz="1300">
              <a:solidFill>
                <a:schemeClr val="lt1"/>
              </a:solidFill>
            </a:endParaRPr>
          </a:p>
          <a:p>
            <a:pPr indent="0" lvl="0" marL="0" rtl="0" algn="l">
              <a:lnSpc>
                <a:spcPct val="150000"/>
              </a:lnSpc>
              <a:spcBef>
                <a:spcPts val="1200"/>
              </a:spcBef>
              <a:spcAft>
                <a:spcPts val="0"/>
              </a:spcAft>
              <a:buNone/>
            </a:pPr>
            <a:r>
              <a:rPr b="1" lang="fr" sz="1300">
                <a:solidFill>
                  <a:schemeClr val="lt1"/>
                </a:solidFill>
              </a:rPr>
              <a:t>Avantages principaux :</a:t>
            </a:r>
            <a:endParaRPr b="1" sz="1300">
              <a:solidFill>
                <a:schemeClr val="lt1"/>
              </a:solidFill>
            </a:endParaRPr>
          </a:p>
          <a:p>
            <a:pPr indent="-311150" lvl="0" marL="457200" rtl="0" algn="l">
              <a:lnSpc>
                <a:spcPct val="150000"/>
              </a:lnSpc>
              <a:spcBef>
                <a:spcPts val="1200"/>
              </a:spcBef>
              <a:spcAft>
                <a:spcPts val="0"/>
              </a:spcAft>
              <a:buClr>
                <a:schemeClr val="lt1"/>
              </a:buClr>
              <a:buSzPts val="1300"/>
              <a:buChar char="●"/>
            </a:pPr>
            <a:r>
              <a:rPr b="1" lang="fr" sz="1300">
                <a:solidFill>
                  <a:schemeClr val="lt1"/>
                </a:solidFill>
              </a:rPr>
              <a:t>SSR (Server-Side Rendering)</a:t>
            </a:r>
            <a:r>
              <a:rPr lang="fr" sz="1300">
                <a:solidFill>
                  <a:schemeClr val="lt1"/>
                </a:solidFill>
              </a:rPr>
              <a:t> : Rendu serveur ou génération statique pour performances et SEO</a:t>
            </a:r>
            <a:endParaRPr sz="1300">
              <a:solidFill>
                <a:schemeClr val="lt1"/>
              </a:solidFill>
            </a:endParaRPr>
          </a:p>
          <a:p>
            <a:pPr indent="-311150" lvl="0" marL="457200" rtl="0" algn="l">
              <a:lnSpc>
                <a:spcPct val="150000"/>
              </a:lnSpc>
              <a:spcBef>
                <a:spcPts val="0"/>
              </a:spcBef>
              <a:spcAft>
                <a:spcPts val="0"/>
              </a:spcAft>
              <a:buClr>
                <a:schemeClr val="lt1"/>
              </a:buClr>
              <a:buSzPts val="1300"/>
              <a:buChar char="●"/>
            </a:pPr>
            <a:r>
              <a:rPr b="1" lang="fr" sz="1300">
                <a:solidFill>
                  <a:schemeClr val="lt1"/>
                </a:solidFill>
              </a:rPr>
              <a:t>Routing automatique</a:t>
            </a:r>
            <a:r>
              <a:rPr lang="fr" sz="1300">
                <a:solidFill>
                  <a:schemeClr val="lt1"/>
                </a:solidFill>
              </a:rPr>
              <a:t> : Basé sur la structure des fichiers</a:t>
            </a:r>
            <a:endParaRPr sz="1300">
              <a:solidFill>
                <a:schemeClr val="lt1"/>
              </a:solidFill>
            </a:endParaRPr>
          </a:p>
          <a:p>
            <a:pPr indent="-311150" lvl="0" marL="457200" rtl="0" algn="l">
              <a:lnSpc>
                <a:spcPct val="150000"/>
              </a:lnSpc>
              <a:spcBef>
                <a:spcPts val="0"/>
              </a:spcBef>
              <a:spcAft>
                <a:spcPts val="0"/>
              </a:spcAft>
              <a:buClr>
                <a:schemeClr val="lt1"/>
              </a:buClr>
              <a:buSzPts val="1300"/>
              <a:buChar char="●"/>
            </a:pPr>
            <a:r>
              <a:rPr b="1" lang="fr" sz="1300">
                <a:solidFill>
                  <a:schemeClr val="lt1"/>
                </a:solidFill>
              </a:rPr>
              <a:t>API Routes</a:t>
            </a:r>
            <a:r>
              <a:rPr lang="fr" sz="1300">
                <a:solidFill>
                  <a:schemeClr val="lt1"/>
                </a:solidFill>
              </a:rPr>
              <a:t> : Backend intégré</a:t>
            </a:r>
            <a:endParaRPr sz="2300">
              <a:solidFill>
                <a:schemeClr val="lt1"/>
              </a:solidFill>
              <a:latin typeface="Sorts Mill Goudy"/>
              <a:ea typeface="Sorts Mill Goudy"/>
              <a:cs typeface="Sorts Mill Goudy"/>
              <a:sym typeface="Sorts Mill Goudy"/>
            </a:endParaRPr>
          </a:p>
        </p:txBody>
      </p:sp>
      <p:grpSp>
        <p:nvGrpSpPr>
          <p:cNvPr id="212" name="Google Shape;212;p18"/>
          <p:cNvGrpSpPr/>
          <p:nvPr/>
        </p:nvGrpSpPr>
        <p:grpSpPr>
          <a:xfrm>
            <a:off x="174138" y="4016980"/>
            <a:ext cx="966249" cy="966249"/>
            <a:chOff x="5963100" y="1475600"/>
            <a:chExt cx="2091900" cy="2091900"/>
          </a:xfrm>
        </p:grpSpPr>
        <p:sp>
          <p:nvSpPr>
            <p:cNvPr id="213" name="Google Shape;213;p18"/>
            <p:cNvSpPr/>
            <p:nvPr/>
          </p:nvSpPr>
          <p:spPr>
            <a:xfrm>
              <a:off x="5963100" y="1475600"/>
              <a:ext cx="2091900" cy="2091900"/>
            </a:xfrm>
            <a:prstGeom prst="ellipse">
              <a:avLst/>
            </a:prstGeom>
            <a:solidFill>
              <a:schemeClr val="lt1"/>
            </a:solidFill>
            <a:ln>
              <a:noFill/>
            </a:ln>
          </p:spPr>
          <p:txBody>
            <a:bodyPr anchorCtr="0" anchor="ctr" bIns="42225" lIns="42225" spcFirstLastPara="1" rIns="42225" wrap="square" tIns="42225">
              <a:noAutofit/>
            </a:bodyPr>
            <a:lstStyle/>
            <a:p>
              <a:pPr indent="0" lvl="0" marL="0" rtl="0" algn="ctr">
                <a:spcBef>
                  <a:spcPts val="0"/>
                </a:spcBef>
                <a:spcAft>
                  <a:spcPts val="0"/>
                </a:spcAft>
                <a:buNone/>
              </a:pPr>
              <a:r>
                <a:t/>
              </a:r>
              <a:endParaRPr sz="646"/>
            </a:p>
          </p:txBody>
        </p:sp>
        <p:pic>
          <p:nvPicPr>
            <p:cNvPr id="214" name="Google Shape;214;p18"/>
            <p:cNvPicPr preferRelativeResize="0"/>
            <p:nvPr/>
          </p:nvPicPr>
          <p:blipFill>
            <a:blip r:embed="rId4">
              <a:alphaModFix/>
            </a:blip>
            <a:stretch>
              <a:fillRect/>
            </a:stretch>
          </p:blipFill>
          <p:spPr>
            <a:xfrm>
              <a:off x="6106475" y="1619002"/>
              <a:ext cx="1805162" cy="1805106"/>
            </a:xfrm>
            <a:prstGeom prst="rect">
              <a:avLst/>
            </a:prstGeom>
            <a:noFill/>
            <a:ln>
              <a:noFill/>
            </a:ln>
          </p:spPr>
        </p:pic>
      </p:grpSp>
      <p:sp>
        <p:nvSpPr>
          <p:cNvPr id="215" name="Google Shape;215;p18"/>
          <p:cNvSpPr txBox="1"/>
          <p:nvPr/>
        </p:nvSpPr>
        <p:spPr>
          <a:xfrm>
            <a:off x="5404300" y="1028425"/>
            <a:ext cx="3015600" cy="2997300"/>
          </a:xfrm>
          <a:prstGeom prst="rect">
            <a:avLst/>
          </a:prstGeom>
          <a:solidFill>
            <a:schemeClr val="accent5"/>
          </a:solid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lt1"/>
                </a:solidFill>
                <a:latin typeface="Sorts Mill Goudy"/>
                <a:ea typeface="Sorts Mill Goudy"/>
                <a:cs typeface="Sorts Mill Goudy"/>
                <a:sym typeface="Sorts Mill Goudy"/>
              </a:rPr>
              <a:t>API =&gt; Application Programming Interface</a:t>
            </a:r>
            <a:r>
              <a:rPr lang="fr">
                <a:solidFill>
                  <a:schemeClr val="lt1"/>
                </a:solidFill>
                <a:latin typeface="Sorts Mill Goudy"/>
                <a:ea typeface="Sorts Mill Goudy"/>
                <a:cs typeface="Sorts Mill Goudy"/>
                <a:sym typeface="Sorts Mill Goudy"/>
              </a:rPr>
              <a:t>, il sert d’intermédiaire entre deux programme</a:t>
            </a:r>
            <a:endParaRPr>
              <a:solidFill>
                <a:schemeClr val="lt1"/>
              </a:solidFill>
              <a:latin typeface="Sorts Mill Goudy"/>
              <a:ea typeface="Sorts Mill Goudy"/>
              <a:cs typeface="Sorts Mill Goudy"/>
              <a:sym typeface="Sorts Mill Goudy"/>
            </a:endParaRPr>
          </a:p>
          <a:p>
            <a:pPr indent="0" lvl="0" marL="0" rtl="0" algn="l">
              <a:spcBef>
                <a:spcPts val="0"/>
              </a:spcBef>
              <a:spcAft>
                <a:spcPts val="0"/>
              </a:spcAft>
              <a:buNone/>
            </a:pPr>
            <a:r>
              <a:t/>
            </a:r>
            <a:endParaRPr>
              <a:solidFill>
                <a:schemeClr val="lt1"/>
              </a:solidFill>
              <a:latin typeface="Sorts Mill Goudy"/>
              <a:ea typeface="Sorts Mill Goudy"/>
              <a:cs typeface="Sorts Mill Goudy"/>
              <a:sym typeface="Sorts Mill Goudy"/>
            </a:endParaRPr>
          </a:p>
          <a:p>
            <a:pPr indent="0" lvl="0" marL="0" rtl="0" algn="l">
              <a:spcBef>
                <a:spcPts val="0"/>
              </a:spcBef>
              <a:spcAft>
                <a:spcPts val="0"/>
              </a:spcAft>
              <a:buNone/>
            </a:pPr>
            <a:r>
              <a:rPr b="1" lang="fr">
                <a:solidFill>
                  <a:schemeClr val="lt1"/>
                </a:solidFill>
                <a:latin typeface="Sorts Mill Goudy"/>
                <a:ea typeface="Sorts Mill Goudy"/>
                <a:cs typeface="Sorts Mill Goudy"/>
                <a:sym typeface="Sorts Mill Goudy"/>
              </a:rPr>
              <a:t>API Routes</a:t>
            </a:r>
            <a:r>
              <a:rPr lang="fr">
                <a:solidFill>
                  <a:schemeClr val="lt1"/>
                </a:solidFill>
                <a:latin typeface="Sorts Mill Goudy"/>
                <a:ea typeface="Sorts Mill Goudy"/>
                <a:cs typeface="Sorts Mill Goudy"/>
                <a:sym typeface="Sorts Mill Goudy"/>
              </a:rPr>
              <a:t> =&gt;  inclut un </a:t>
            </a:r>
            <a:r>
              <a:rPr b="1" lang="fr">
                <a:solidFill>
                  <a:schemeClr val="lt1"/>
                </a:solidFill>
                <a:latin typeface="Sorts Mill Goudy"/>
                <a:ea typeface="Sorts Mill Goudy"/>
                <a:cs typeface="Sorts Mill Goudy"/>
                <a:sym typeface="Sorts Mill Goudy"/>
              </a:rPr>
              <a:t>backend minimal</a:t>
            </a:r>
            <a:r>
              <a:rPr lang="fr">
                <a:solidFill>
                  <a:schemeClr val="lt1"/>
                </a:solidFill>
                <a:latin typeface="Sorts Mill Goudy"/>
                <a:ea typeface="Sorts Mill Goudy"/>
                <a:cs typeface="Sorts Mill Goudy"/>
                <a:sym typeface="Sorts Mill Goudy"/>
              </a:rPr>
              <a:t> permettant de créer facilement des </a:t>
            </a:r>
            <a:r>
              <a:rPr b="1" lang="fr">
                <a:solidFill>
                  <a:schemeClr val="lt1"/>
                </a:solidFill>
                <a:latin typeface="Sorts Mill Goudy"/>
                <a:ea typeface="Sorts Mill Goudy"/>
                <a:cs typeface="Sorts Mill Goudy"/>
                <a:sym typeface="Sorts Mill Goudy"/>
              </a:rPr>
              <a:t>points d’accès API</a:t>
            </a:r>
            <a:r>
              <a:rPr lang="fr">
                <a:solidFill>
                  <a:schemeClr val="lt1"/>
                </a:solidFill>
                <a:latin typeface="Sorts Mill Goudy"/>
                <a:ea typeface="Sorts Mill Goudy"/>
                <a:cs typeface="Sorts Mill Goudy"/>
                <a:sym typeface="Sorts Mill Goudy"/>
              </a:rPr>
              <a:t> directement dans le projet</a:t>
            </a:r>
            <a:endParaRPr>
              <a:solidFill>
                <a:schemeClr val="lt1"/>
              </a:solidFill>
              <a:latin typeface="Sorts Mill Goudy"/>
              <a:ea typeface="Sorts Mill Goudy"/>
              <a:cs typeface="Sorts Mill Goudy"/>
              <a:sym typeface="Sorts Mill Goudy"/>
            </a:endParaRPr>
          </a:p>
          <a:p>
            <a:pPr indent="0" lvl="0" marL="0" rtl="0" algn="l">
              <a:spcBef>
                <a:spcPts val="0"/>
              </a:spcBef>
              <a:spcAft>
                <a:spcPts val="0"/>
              </a:spcAft>
              <a:buNone/>
            </a:pPr>
            <a:r>
              <a:t/>
            </a:r>
            <a:endParaRPr>
              <a:solidFill>
                <a:schemeClr val="lt1"/>
              </a:solidFill>
              <a:latin typeface="Sorts Mill Goudy"/>
              <a:ea typeface="Sorts Mill Goudy"/>
              <a:cs typeface="Sorts Mill Goudy"/>
              <a:sym typeface="Sorts Mill Goudy"/>
            </a:endParaRPr>
          </a:p>
          <a:p>
            <a:pPr indent="0" lvl="0" marL="0" rtl="0" algn="l">
              <a:spcBef>
                <a:spcPts val="0"/>
              </a:spcBef>
              <a:spcAft>
                <a:spcPts val="0"/>
              </a:spcAft>
              <a:buNone/>
            </a:pPr>
            <a:r>
              <a:rPr b="1" lang="fr">
                <a:solidFill>
                  <a:schemeClr val="lt1"/>
                </a:solidFill>
                <a:latin typeface="Sorts Mill Goudy"/>
                <a:ea typeface="Sorts Mill Goudy"/>
                <a:cs typeface="Sorts Mill Goudy"/>
                <a:sym typeface="Sorts Mill Goudy"/>
              </a:rPr>
              <a:t>Routing automatique</a:t>
            </a:r>
            <a:r>
              <a:rPr lang="fr">
                <a:solidFill>
                  <a:schemeClr val="lt1"/>
                </a:solidFill>
                <a:latin typeface="Sorts Mill Goudy"/>
                <a:ea typeface="Sorts Mill Goudy"/>
                <a:cs typeface="Sorts Mill Goudy"/>
                <a:sym typeface="Sorts Mill Goudy"/>
              </a:rPr>
              <a:t> : Le </a:t>
            </a:r>
            <a:r>
              <a:rPr b="1" lang="fr">
                <a:solidFill>
                  <a:schemeClr val="lt1"/>
                </a:solidFill>
                <a:latin typeface="Sorts Mill Goudy"/>
                <a:ea typeface="Sorts Mill Goudy"/>
                <a:cs typeface="Sorts Mill Goudy"/>
                <a:sym typeface="Sorts Mill Goudy"/>
              </a:rPr>
              <a:t>système de routes</a:t>
            </a:r>
            <a:r>
              <a:rPr lang="fr">
                <a:solidFill>
                  <a:schemeClr val="lt1"/>
                </a:solidFill>
                <a:latin typeface="Sorts Mill Goudy"/>
                <a:ea typeface="Sorts Mill Goudy"/>
                <a:cs typeface="Sorts Mill Goudy"/>
                <a:sym typeface="Sorts Mill Goudy"/>
              </a:rPr>
              <a:t> est basé directement sur la </a:t>
            </a:r>
            <a:r>
              <a:rPr b="1" lang="fr">
                <a:solidFill>
                  <a:schemeClr val="lt1"/>
                </a:solidFill>
                <a:latin typeface="Sorts Mill Goudy"/>
                <a:ea typeface="Sorts Mill Goudy"/>
                <a:cs typeface="Sorts Mill Goudy"/>
                <a:sym typeface="Sorts Mill Goudy"/>
              </a:rPr>
              <a:t>structure des fichiers</a:t>
            </a:r>
            <a:r>
              <a:rPr lang="fr">
                <a:solidFill>
                  <a:schemeClr val="lt1"/>
                </a:solidFill>
                <a:latin typeface="Sorts Mill Goudy"/>
                <a:ea typeface="Sorts Mill Goudy"/>
                <a:cs typeface="Sorts Mill Goudy"/>
                <a:sym typeface="Sorts Mill Goudy"/>
              </a:rPr>
              <a:t>, sans configuration supplémentaire.</a:t>
            </a:r>
            <a:endParaRPr>
              <a:solidFill>
                <a:schemeClr val="lt1"/>
              </a:solidFill>
              <a:latin typeface="Sorts Mill Goudy"/>
              <a:ea typeface="Sorts Mill Goudy"/>
              <a:cs typeface="Sorts Mill Goudy"/>
              <a:sym typeface="Sorts Mill Goud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grpSp>
        <p:nvGrpSpPr>
          <p:cNvPr id="220" name="Google Shape;220;p19"/>
          <p:cNvGrpSpPr/>
          <p:nvPr/>
        </p:nvGrpSpPr>
        <p:grpSpPr>
          <a:xfrm>
            <a:off x="-1282151" y="1323674"/>
            <a:ext cx="2091900" cy="2091900"/>
            <a:chOff x="-1282151" y="1323674"/>
            <a:chExt cx="2091900" cy="2091900"/>
          </a:xfrm>
        </p:grpSpPr>
        <p:sp>
          <p:nvSpPr>
            <p:cNvPr id="221" name="Google Shape;221;p1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22" name="Google Shape;222;p1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23" name="Google Shape;223;p19"/>
          <p:cNvGrpSpPr/>
          <p:nvPr/>
        </p:nvGrpSpPr>
        <p:grpSpPr>
          <a:xfrm>
            <a:off x="8419899" y="-207226"/>
            <a:ext cx="2091900" cy="2091900"/>
            <a:chOff x="-1282151" y="1323674"/>
            <a:chExt cx="2091900" cy="2091900"/>
          </a:xfrm>
        </p:grpSpPr>
        <p:sp>
          <p:nvSpPr>
            <p:cNvPr id="224" name="Google Shape;224;p1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25" name="Google Shape;225;p1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26" name="Google Shape;226;p19"/>
          <p:cNvGrpSpPr/>
          <p:nvPr/>
        </p:nvGrpSpPr>
        <p:grpSpPr>
          <a:xfrm rot="1901110">
            <a:off x="8682253" y="4361747"/>
            <a:ext cx="1567179" cy="1567179"/>
            <a:chOff x="-1282151" y="1323674"/>
            <a:chExt cx="2091900" cy="2091900"/>
          </a:xfrm>
        </p:grpSpPr>
        <p:sp>
          <p:nvSpPr>
            <p:cNvPr id="227" name="Google Shape;227;p19"/>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228" name="Google Shape;228;p19"/>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229" name="Google Shape;229;p19"/>
          <p:cNvGrpSpPr/>
          <p:nvPr/>
        </p:nvGrpSpPr>
        <p:grpSpPr>
          <a:xfrm>
            <a:off x="292426" y="958261"/>
            <a:ext cx="517327" cy="517327"/>
            <a:chOff x="-1282151" y="1323674"/>
            <a:chExt cx="2091900" cy="2091900"/>
          </a:xfrm>
        </p:grpSpPr>
        <p:sp>
          <p:nvSpPr>
            <p:cNvPr id="230" name="Google Shape;230;p19"/>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231" name="Google Shape;231;p19"/>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232" name="Google Shape;232;p19"/>
          <p:cNvGrpSpPr/>
          <p:nvPr/>
        </p:nvGrpSpPr>
        <p:grpSpPr>
          <a:xfrm>
            <a:off x="-586198" y="149818"/>
            <a:ext cx="878598" cy="878598"/>
            <a:chOff x="-1282151" y="1323674"/>
            <a:chExt cx="2091900" cy="2091900"/>
          </a:xfrm>
        </p:grpSpPr>
        <p:sp>
          <p:nvSpPr>
            <p:cNvPr id="233" name="Google Shape;233;p19"/>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234" name="Google Shape;234;p19"/>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235" name="Google Shape;235;p19"/>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236" name="Google Shape;236;p19"/>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Conception | Maquette (Figma)</a:t>
            </a:r>
            <a:endParaRPr sz="2900">
              <a:solidFill>
                <a:srgbClr val="B7B7B7"/>
              </a:solidFill>
              <a:latin typeface="Work Sans Light"/>
              <a:ea typeface="Work Sans Light"/>
              <a:cs typeface="Work Sans Light"/>
              <a:sym typeface="Work Sans Light"/>
            </a:endParaRPr>
          </a:p>
        </p:txBody>
      </p:sp>
      <p:pic>
        <p:nvPicPr>
          <p:cNvPr id="237" name="Google Shape;237;p19" title="demo-maquette-appwebetmobile2025.mp4">
            <a:hlinkClick r:id="rId4"/>
          </p:cNvPr>
          <p:cNvPicPr preferRelativeResize="0"/>
          <p:nvPr/>
        </p:nvPicPr>
        <p:blipFill>
          <a:blip r:embed="rId5">
            <a:alphaModFix/>
          </a:blip>
          <a:stretch>
            <a:fillRect/>
          </a:stretch>
        </p:blipFill>
        <p:spPr>
          <a:xfrm>
            <a:off x="1136674" y="874675"/>
            <a:ext cx="6595646" cy="3710051"/>
          </a:xfrm>
          <a:prstGeom prst="rect">
            <a:avLst/>
          </a:prstGeom>
          <a:noFill/>
          <a:ln cap="flat" cmpd="sng" w="38100">
            <a:solidFill>
              <a:schemeClr val="l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grpSp>
        <p:nvGrpSpPr>
          <p:cNvPr id="242" name="Google Shape;242;p20"/>
          <p:cNvGrpSpPr/>
          <p:nvPr/>
        </p:nvGrpSpPr>
        <p:grpSpPr>
          <a:xfrm>
            <a:off x="-1282151" y="1323674"/>
            <a:ext cx="2091900" cy="2091900"/>
            <a:chOff x="-1282151" y="1323674"/>
            <a:chExt cx="2091900" cy="2091900"/>
          </a:xfrm>
        </p:grpSpPr>
        <p:sp>
          <p:nvSpPr>
            <p:cNvPr id="243" name="Google Shape;243;p2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44" name="Google Shape;244;p2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45" name="Google Shape;245;p20"/>
          <p:cNvGrpSpPr/>
          <p:nvPr/>
        </p:nvGrpSpPr>
        <p:grpSpPr>
          <a:xfrm>
            <a:off x="8419899" y="-207226"/>
            <a:ext cx="2091900" cy="2091900"/>
            <a:chOff x="-1282151" y="1323674"/>
            <a:chExt cx="2091900" cy="2091900"/>
          </a:xfrm>
        </p:grpSpPr>
        <p:sp>
          <p:nvSpPr>
            <p:cNvPr id="246" name="Google Shape;246;p2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47" name="Google Shape;247;p2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48" name="Google Shape;248;p20"/>
          <p:cNvGrpSpPr/>
          <p:nvPr/>
        </p:nvGrpSpPr>
        <p:grpSpPr>
          <a:xfrm rot="1901110">
            <a:off x="8682253" y="4361747"/>
            <a:ext cx="1567179" cy="1567179"/>
            <a:chOff x="-1282151" y="1323674"/>
            <a:chExt cx="2091900" cy="2091900"/>
          </a:xfrm>
        </p:grpSpPr>
        <p:sp>
          <p:nvSpPr>
            <p:cNvPr id="249" name="Google Shape;249;p20"/>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250" name="Google Shape;250;p20"/>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251" name="Google Shape;251;p20"/>
          <p:cNvGrpSpPr/>
          <p:nvPr/>
        </p:nvGrpSpPr>
        <p:grpSpPr>
          <a:xfrm>
            <a:off x="292426" y="958261"/>
            <a:ext cx="517327" cy="517327"/>
            <a:chOff x="-1282151" y="1323674"/>
            <a:chExt cx="2091900" cy="2091900"/>
          </a:xfrm>
        </p:grpSpPr>
        <p:sp>
          <p:nvSpPr>
            <p:cNvPr id="252" name="Google Shape;252;p20"/>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253" name="Google Shape;253;p20"/>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254" name="Google Shape;254;p20"/>
          <p:cNvGrpSpPr/>
          <p:nvPr/>
        </p:nvGrpSpPr>
        <p:grpSpPr>
          <a:xfrm>
            <a:off x="-586198" y="149818"/>
            <a:ext cx="878598" cy="878598"/>
            <a:chOff x="-1282151" y="1323674"/>
            <a:chExt cx="2091900" cy="2091900"/>
          </a:xfrm>
        </p:grpSpPr>
        <p:sp>
          <p:nvSpPr>
            <p:cNvPr id="255" name="Google Shape;255;p20"/>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256" name="Google Shape;256;p20"/>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257" name="Google Shape;257;p20"/>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258" name="Google Shape;258;p20"/>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Conception | </a:t>
            </a:r>
            <a:r>
              <a:rPr lang="fr" sz="2900">
                <a:solidFill>
                  <a:srgbClr val="B7B7B7"/>
                </a:solidFill>
                <a:latin typeface="Work Sans Light"/>
                <a:ea typeface="Work Sans Light"/>
                <a:cs typeface="Work Sans Light"/>
                <a:sym typeface="Work Sans Light"/>
              </a:rPr>
              <a:t>Charte</a:t>
            </a:r>
            <a:r>
              <a:rPr lang="fr" sz="2900">
                <a:solidFill>
                  <a:srgbClr val="B7B7B7"/>
                </a:solidFill>
                <a:latin typeface="Work Sans Light"/>
                <a:ea typeface="Work Sans Light"/>
                <a:cs typeface="Work Sans Light"/>
                <a:sym typeface="Work Sans Light"/>
              </a:rPr>
              <a:t> Graphique</a:t>
            </a:r>
            <a:endParaRPr sz="2900">
              <a:solidFill>
                <a:srgbClr val="B7B7B7"/>
              </a:solidFill>
              <a:latin typeface="Work Sans Light"/>
              <a:ea typeface="Work Sans Light"/>
              <a:cs typeface="Work Sans Light"/>
              <a:sym typeface="Work Sans Light"/>
            </a:endParaRPr>
          </a:p>
        </p:txBody>
      </p:sp>
      <p:pic>
        <p:nvPicPr>
          <p:cNvPr id="259" name="Google Shape;259;p20" title="Charte Graphique.png"/>
          <p:cNvPicPr preferRelativeResize="0"/>
          <p:nvPr/>
        </p:nvPicPr>
        <p:blipFill>
          <a:blip r:embed="rId4">
            <a:alphaModFix/>
          </a:blip>
          <a:stretch>
            <a:fillRect/>
          </a:stretch>
        </p:blipFill>
        <p:spPr>
          <a:xfrm>
            <a:off x="196099" y="909040"/>
            <a:ext cx="2621710" cy="3710050"/>
          </a:xfrm>
          <a:prstGeom prst="rect">
            <a:avLst/>
          </a:prstGeom>
          <a:noFill/>
          <a:ln>
            <a:noFill/>
          </a:ln>
        </p:spPr>
      </p:pic>
      <p:pic>
        <p:nvPicPr>
          <p:cNvPr id="260" name="Google Shape;260;p20" title="Capture d'écran 2025-10-02 193329.png"/>
          <p:cNvPicPr preferRelativeResize="0"/>
          <p:nvPr/>
        </p:nvPicPr>
        <p:blipFill>
          <a:blip r:embed="rId5">
            <a:alphaModFix/>
          </a:blip>
          <a:stretch>
            <a:fillRect/>
          </a:stretch>
        </p:blipFill>
        <p:spPr>
          <a:xfrm>
            <a:off x="2864869" y="1459250"/>
            <a:ext cx="3002474" cy="2540901"/>
          </a:xfrm>
          <a:prstGeom prst="rect">
            <a:avLst/>
          </a:prstGeom>
          <a:noFill/>
          <a:ln>
            <a:noFill/>
          </a:ln>
        </p:spPr>
      </p:pic>
      <p:pic>
        <p:nvPicPr>
          <p:cNvPr id="261" name="Google Shape;261;p20" title="Capture d'écran 2025-10-02 193354.png"/>
          <p:cNvPicPr preferRelativeResize="0"/>
          <p:nvPr/>
        </p:nvPicPr>
        <p:blipFill>
          <a:blip r:embed="rId6">
            <a:alphaModFix/>
          </a:blip>
          <a:stretch>
            <a:fillRect/>
          </a:stretch>
        </p:blipFill>
        <p:spPr>
          <a:xfrm>
            <a:off x="5907138" y="806336"/>
            <a:ext cx="2971857" cy="1744154"/>
          </a:xfrm>
          <a:prstGeom prst="rect">
            <a:avLst/>
          </a:prstGeom>
          <a:noFill/>
          <a:ln>
            <a:noFill/>
          </a:ln>
        </p:spPr>
      </p:pic>
      <p:pic>
        <p:nvPicPr>
          <p:cNvPr id="262" name="Google Shape;262;p20" title="mobile (1).png"/>
          <p:cNvPicPr preferRelativeResize="0"/>
          <p:nvPr/>
        </p:nvPicPr>
        <p:blipFill>
          <a:blip r:embed="rId7">
            <a:alphaModFix/>
          </a:blip>
          <a:stretch>
            <a:fillRect/>
          </a:stretch>
        </p:blipFill>
        <p:spPr>
          <a:xfrm>
            <a:off x="6172750" y="3307498"/>
            <a:ext cx="759452" cy="759452"/>
          </a:xfrm>
          <a:prstGeom prst="rect">
            <a:avLst/>
          </a:prstGeom>
          <a:noFill/>
          <a:ln>
            <a:noFill/>
          </a:ln>
        </p:spPr>
      </p:pic>
      <p:pic>
        <p:nvPicPr>
          <p:cNvPr id="263" name="Google Shape;263;p20" title="tablette.png"/>
          <p:cNvPicPr preferRelativeResize="0"/>
          <p:nvPr/>
        </p:nvPicPr>
        <p:blipFill>
          <a:blip r:embed="rId8">
            <a:alphaModFix/>
          </a:blip>
          <a:stretch>
            <a:fillRect/>
          </a:stretch>
        </p:blipFill>
        <p:spPr>
          <a:xfrm>
            <a:off x="7013358" y="3307497"/>
            <a:ext cx="759452" cy="759452"/>
          </a:xfrm>
          <a:prstGeom prst="rect">
            <a:avLst/>
          </a:prstGeom>
          <a:noFill/>
          <a:ln>
            <a:noFill/>
          </a:ln>
        </p:spPr>
      </p:pic>
      <p:pic>
        <p:nvPicPr>
          <p:cNvPr id="264" name="Google Shape;264;p20" title="ecran (1).png"/>
          <p:cNvPicPr preferRelativeResize="0"/>
          <p:nvPr/>
        </p:nvPicPr>
        <p:blipFill>
          <a:blip r:embed="rId9">
            <a:alphaModFix/>
          </a:blip>
          <a:stretch>
            <a:fillRect/>
          </a:stretch>
        </p:blipFill>
        <p:spPr>
          <a:xfrm>
            <a:off x="7853951" y="3307496"/>
            <a:ext cx="759452" cy="759423"/>
          </a:xfrm>
          <a:prstGeom prst="rect">
            <a:avLst/>
          </a:prstGeom>
          <a:noFill/>
          <a:ln>
            <a:noFill/>
          </a:ln>
        </p:spPr>
      </p:pic>
      <p:sp>
        <p:nvSpPr>
          <p:cNvPr id="265" name="Google Shape;265;p20"/>
          <p:cNvSpPr txBox="1"/>
          <p:nvPr/>
        </p:nvSpPr>
        <p:spPr>
          <a:xfrm>
            <a:off x="6187916" y="2701350"/>
            <a:ext cx="2288700" cy="354600"/>
          </a:xfrm>
          <a:prstGeom prst="rect">
            <a:avLst/>
          </a:prstGeom>
          <a:noFill/>
          <a:ln>
            <a:noFill/>
          </a:ln>
        </p:spPr>
        <p:txBody>
          <a:bodyPr anchorCtr="0" anchor="ctr" bIns="103450" lIns="103450" spcFirstLastPara="1" rIns="103450" wrap="square" tIns="103450">
            <a:noAutofit/>
          </a:bodyPr>
          <a:lstStyle/>
          <a:p>
            <a:pPr indent="0" lvl="0" marL="0" rtl="0" algn="ctr">
              <a:spcBef>
                <a:spcPts val="0"/>
              </a:spcBef>
              <a:spcAft>
                <a:spcPts val="0"/>
              </a:spcAft>
              <a:buNone/>
            </a:pPr>
            <a:r>
              <a:rPr lang="fr" sz="2036">
                <a:solidFill>
                  <a:schemeClr val="lt1"/>
                </a:solidFill>
              </a:rPr>
              <a:t>Responsive</a:t>
            </a:r>
            <a:endParaRPr sz="2036">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grpSp>
        <p:nvGrpSpPr>
          <p:cNvPr id="270" name="Google Shape;270;p21"/>
          <p:cNvGrpSpPr/>
          <p:nvPr/>
        </p:nvGrpSpPr>
        <p:grpSpPr>
          <a:xfrm>
            <a:off x="-1282151" y="1323674"/>
            <a:ext cx="2091900" cy="2091900"/>
            <a:chOff x="-1282151" y="1323674"/>
            <a:chExt cx="2091900" cy="2091900"/>
          </a:xfrm>
        </p:grpSpPr>
        <p:sp>
          <p:nvSpPr>
            <p:cNvPr id="271" name="Google Shape;271;p2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72" name="Google Shape;272;p2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73" name="Google Shape;273;p21"/>
          <p:cNvGrpSpPr/>
          <p:nvPr/>
        </p:nvGrpSpPr>
        <p:grpSpPr>
          <a:xfrm>
            <a:off x="8419899" y="-207226"/>
            <a:ext cx="2091900" cy="2091900"/>
            <a:chOff x="-1282151" y="1323674"/>
            <a:chExt cx="2091900" cy="2091900"/>
          </a:xfrm>
        </p:grpSpPr>
        <p:sp>
          <p:nvSpPr>
            <p:cNvPr id="274" name="Google Shape;274;p2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75" name="Google Shape;275;p2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76" name="Google Shape;276;p21"/>
          <p:cNvGrpSpPr/>
          <p:nvPr/>
        </p:nvGrpSpPr>
        <p:grpSpPr>
          <a:xfrm rot="1901110">
            <a:off x="8682253" y="4361747"/>
            <a:ext cx="1567179" cy="1567179"/>
            <a:chOff x="-1282151" y="1323674"/>
            <a:chExt cx="2091900" cy="2091900"/>
          </a:xfrm>
        </p:grpSpPr>
        <p:sp>
          <p:nvSpPr>
            <p:cNvPr id="277" name="Google Shape;277;p21"/>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278" name="Google Shape;278;p21"/>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279" name="Google Shape;279;p21"/>
          <p:cNvGrpSpPr/>
          <p:nvPr/>
        </p:nvGrpSpPr>
        <p:grpSpPr>
          <a:xfrm>
            <a:off x="292426" y="958261"/>
            <a:ext cx="517327" cy="517327"/>
            <a:chOff x="-1282151" y="1323674"/>
            <a:chExt cx="2091900" cy="2091900"/>
          </a:xfrm>
        </p:grpSpPr>
        <p:sp>
          <p:nvSpPr>
            <p:cNvPr id="280" name="Google Shape;280;p21"/>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281" name="Google Shape;281;p21"/>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282" name="Google Shape;282;p21"/>
          <p:cNvGrpSpPr/>
          <p:nvPr/>
        </p:nvGrpSpPr>
        <p:grpSpPr>
          <a:xfrm>
            <a:off x="-586198" y="149818"/>
            <a:ext cx="878598" cy="878598"/>
            <a:chOff x="-1282151" y="1323674"/>
            <a:chExt cx="2091900" cy="2091900"/>
          </a:xfrm>
        </p:grpSpPr>
        <p:sp>
          <p:nvSpPr>
            <p:cNvPr id="283" name="Google Shape;283;p21"/>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284" name="Google Shape;284;p21"/>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285" name="Google Shape;285;p21"/>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286" name="Google Shape;286;p21"/>
          <p:cNvSpPr txBox="1"/>
          <p:nvPr/>
        </p:nvSpPr>
        <p:spPr>
          <a:xfrm>
            <a:off x="74950" y="27003"/>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Cahier des charges | Notion</a:t>
            </a:r>
            <a:endParaRPr sz="2900">
              <a:solidFill>
                <a:srgbClr val="B7B7B7"/>
              </a:solidFill>
              <a:latin typeface="Work Sans Light"/>
              <a:ea typeface="Work Sans Light"/>
              <a:cs typeface="Work Sans Light"/>
              <a:sym typeface="Work Sans Light"/>
            </a:endParaRPr>
          </a:p>
        </p:txBody>
      </p:sp>
      <p:pic>
        <p:nvPicPr>
          <p:cNvPr id="287" name="Google Shape;287;p21" title="cahier des charges-images-0.jpg"/>
          <p:cNvPicPr preferRelativeResize="0"/>
          <p:nvPr/>
        </p:nvPicPr>
        <p:blipFill rotWithShape="1">
          <a:blip r:embed="rId4">
            <a:alphaModFix/>
          </a:blip>
          <a:srcRect b="8396" l="0" r="0" t="6271"/>
          <a:stretch/>
        </p:blipFill>
        <p:spPr>
          <a:xfrm>
            <a:off x="89539" y="852562"/>
            <a:ext cx="2912910" cy="3513262"/>
          </a:xfrm>
          <a:prstGeom prst="rect">
            <a:avLst/>
          </a:prstGeom>
          <a:noFill/>
          <a:ln>
            <a:noFill/>
          </a:ln>
        </p:spPr>
      </p:pic>
      <p:pic>
        <p:nvPicPr>
          <p:cNvPr id="288" name="Google Shape;288;p21" title="cahier des charges-images-1.jpg"/>
          <p:cNvPicPr preferRelativeResize="0"/>
          <p:nvPr/>
        </p:nvPicPr>
        <p:blipFill rotWithShape="1">
          <a:blip r:embed="rId5">
            <a:alphaModFix/>
          </a:blip>
          <a:srcRect b="7330" l="0" r="0" t="7330"/>
          <a:stretch/>
        </p:blipFill>
        <p:spPr>
          <a:xfrm>
            <a:off x="3005771" y="852562"/>
            <a:ext cx="2912910" cy="3513262"/>
          </a:xfrm>
          <a:prstGeom prst="rect">
            <a:avLst/>
          </a:prstGeom>
          <a:noFill/>
          <a:ln>
            <a:noFill/>
          </a:ln>
        </p:spPr>
      </p:pic>
      <p:pic>
        <p:nvPicPr>
          <p:cNvPr id="289" name="Google Shape;289;p21" title="cahier des charges-images-2.jpg"/>
          <p:cNvPicPr preferRelativeResize="0"/>
          <p:nvPr/>
        </p:nvPicPr>
        <p:blipFill rotWithShape="1">
          <a:blip r:embed="rId6">
            <a:alphaModFix/>
          </a:blip>
          <a:srcRect b="12710" l="0" r="0" t="7397"/>
          <a:stretch/>
        </p:blipFill>
        <p:spPr>
          <a:xfrm>
            <a:off x="5922016" y="852562"/>
            <a:ext cx="3111445" cy="35132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